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20" r:id="rId3"/>
    <p:sldId id="322" r:id="rId4"/>
    <p:sldId id="316" r:id="rId5"/>
    <p:sldId id="334" r:id="rId6"/>
    <p:sldId id="324" r:id="rId7"/>
    <p:sldId id="338" r:id="rId8"/>
    <p:sldId id="311" r:id="rId9"/>
    <p:sldId id="312" r:id="rId10"/>
    <p:sldId id="310" r:id="rId11"/>
    <p:sldId id="340" r:id="rId12"/>
    <p:sldId id="341" r:id="rId13"/>
    <p:sldId id="335" r:id="rId14"/>
    <p:sldId id="336" r:id="rId15"/>
    <p:sldId id="327" r:id="rId16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8" autoAdjust="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Lbls>
            <c:dLbl>
              <c:idx val="0"/>
              <c:layout>
                <c:manualLayout>
                  <c:x val="-0.14919758406109773"/>
                  <c:y val="8.8206918066777731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205965364298611E-2"/>
                  <c:y val="-0.15448559973516787"/>
                </c:manualLayout>
              </c:layout>
              <c:tx>
                <c:rich>
                  <a:bodyPr/>
                  <a:lstStyle/>
                  <a:p>
                    <a:r>
                      <a:rPr lang="pt-BR" dirty="0"/>
                      <a:t>Outros (</a:t>
                    </a:r>
                    <a:r>
                      <a:rPr lang="pt-BR" dirty="0" smtClean="0"/>
                      <a:t>SC, PE, GO, ES, BA </a:t>
                    </a:r>
                    <a:r>
                      <a:rPr lang="pt-BR" dirty="0"/>
                      <a:t>e </a:t>
                    </a:r>
                    <a:r>
                      <a:rPr lang="pt-BR" dirty="0" smtClean="0"/>
                      <a:t>RS); </a:t>
                    </a:r>
                    <a:r>
                      <a:rPr lang="pt-BR" dirty="0"/>
                      <a:t>12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353841199575341"/>
                  <c:y val="-0.1018498765068817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933174909264359"/>
                  <c:y val="9.4430753260340963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São Paulo</c:v>
                </c:pt>
                <c:pt idx="1">
                  <c:v>Outros (Santa Catarina, Pernambuco, Goiás, Espirito Santo, Bahia e Rio Grande do Sul)</c:v>
                </c:pt>
                <c:pt idx="2">
                  <c:v>Rio de Janeiro</c:v>
                </c:pt>
                <c:pt idx="3">
                  <c:v>Paraná</c:v>
                </c:pt>
                <c:pt idx="4">
                  <c:v>Minas Gerais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23</c:v>
                </c:pt>
                <c:pt idx="1">
                  <c:v>12</c:v>
                </c:pt>
                <c:pt idx="2">
                  <c:v>10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05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22DBF-710A-463F-9CAD-98DEDD171F00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2910F42B-5A24-4D13-9549-7D2D1BEE87D3}">
      <dgm:prSet phldrT="[Texto]" custT="1"/>
      <dgm:spPr/>
      <dgm:t>
        <a:bodyPr/>
        <a:lstStyle/>
        <a:p>
          <a:r>
            <a:rPr lang="pt-BR" sz="1000" b="1" dirty="0" smtClean="0">
              <a:latin typeface="Century Gothic" panose="020B0502020202020204" pitchFamily="34" charset="0"/>
            </a:rPr>
            <a:t>Ampliação e modernização da malha ferroviária</a:t>
          </a:r>
          <a:endParaRPr lang="pt-BR" sz="1000" b="1" dirty="0">
            <a:latin typeface="Century Gothic" panose="020B0502020202020204" pitchFamily="34" charset="0"/>
          </a:endParaRPr>
        </a:p>
      </dgm:t>
    </dgm:pt>
    <dgm:pt modelId="{EF37A889-A501-41E0-8094-A7A289CA71C7}" type="parTrans" cxnId="{78FB42C0-2044-428C-B57E-472E67BCF063}">
      <dgm:prSet/>
      <dgm:spPr/>
      <dgm:t>
        <a:bodyPr/>
        <a:lstStyle/>
        <a:p>
          <a:endParaRPr lang="pt-BR" sz="1000"/>
        </a:p>
      </dgm:t>
    </dgm:pt>
    <dgm:pt modelId="{D4C9E77E-DCDF-4EB3-869E-55370DC7A85F}" type="sibTrans" cxnId="{78FB42C0-2044-428C-B57E-472E67BCF063}">
      <dgm:prSet/>
      <dgm:spPr/>
      <dgm:t>
        <a:bodyPr/>
        <a:lstStyle/>
        <a:p>
          <a:endParaRPr lang="pt-BR" sz="1000"/>
        </a:p>
      </dgm:t>
    </dgm:pt>
    <dgm:pt modelId="{89516B0F-44D4-4A95-84C3-12FE77DD2242}">
      <dgm:prSet phldrT="[Texto]" custT="1"/>
      <dgm:spPr/>
      <dgm:t>
        <a:bodyPr/>
        <a:lstStyle/>
        <a:p>
          <a:r>
            <a:rPr lang="pt-BR" sz="1000" b="1" dirty="0" smtClean="0">
              <a:latin typeface="Century Gothic" panose="020B0502020202020204" pitchFamily="34" charset="0"/>
            </a:rPr>
            <a:t>Operação e manutenção da malha ferroviária</a:t>
          </a:r>
          <a:endParaRPr lang="pt-BR" sz="1000" b="1" dirty="0">
            <a:latin typeface="Century Gothic" panose="020B0502020202020204" pitchFamily="34" charset="0"/>
          </a:endParaRPr>
        </a:p>
      </dgm:t>
    </dgm:pt>
    <dgm:pt modelId="{AA5B62E3-9009-4E02-9F2D-E75371F74A7C}" type="parTrans" cxnId="{14260B7A-555E-4391-977C-425FCBFAFB0E}">
      <dgm:prSet/>
      <dgm:spPr/>
      <dgm:t>
        <a:bodyPr/>
        <a:lstStyle/>
        <a:p>
          <a:endParaRPr lang="pt-BR" sz="1000"/>
        </a:p>
      </dgm:t>
    </dgm:pt>
    <dgm:pt modelId="{FCAC25B9-B614-4E1C-8BED-11550F951F58}" type="sibTrans" cxnId="{14260B7A-555E-4391-977C-425FCBFAFB0E}">
      <dgm:prSet/>
      <dgm:spPr/>
      <dgm:t>
        <a:bodyPr/>
        <a:lstStyle/>
        <a:p>
          <a:endParaRPr lang="pt-BR" sz="1000"/>
        </a:p>
      </dgm:t>
    </dgm:pt>
    <dgm:pt modelId="{4F522E9C-CB6E-4BCE-9BF8-5EE48AD076DF}">
      <dgm:prSet phldrT="[Texto]" custT="1"/>
      <dgm:spPr/>
      <dgm:t>
        <a:bodyPr/>
        <a:lstStyle/>
        <a:p>
          <a:r>
            <a:rPr lang="pt-BR" sz="1000" b="1" dirty="0" smtClean="0">
              <a:latin typeface="Century Gothic" panose="020B0502020202020204" pitchFamily="34" charset="0"/>
            </a:rPr>
            <a:t>Prestação do serviço de transporte ferroviário</a:t>
          </a:r>
          <a:endParaRPr lang="pt-BR" sz="1000" b="1" dirty="0">
            <a:latin typeface="Century Gothic" panose="020B0502020202020204" pitchFamily="34" charset="0"/>
          </a:endParaRPr>
        </a:p>
      </dgm:t>
    </dgm:pt>
    <dgm:pt modelId="{4F2DED9F-60A0-4301-8B67-02AD230EA165}" type="parTrans" cxnId="{622D6FEA-9708-4EA1-BB57-F0C531133631}">
      <dgm:prSet/>
      <dgm:spPr/>
      <dgm:t>
        <a:bodyPr/>
        <a:lstStyle/>
        <a:p>
          <a:endParaRPr lang="pt-BR" sz="1000"/>
        </a:p>
      </dgm:t>
    </dgm:pt>
    <dgm:pt modelId="{C80FCBEB-F9F5-42BB-8996-A279D1CC6813}" type="sibTrans" cxnId="{622D6FEA-9708-4EA1-BB57-F0C531133631}">
      <dgm:prSet/>
      <dgm:spPr/>
      <dgm:t>
        <a:bodyPr/>
        <a:lstStyle/>
        <a:p>
          <a:endParaRPr lang="pt-BR" sz="1000"/>
        </a:p>
      </dgm:t>
    </dgm:pt>
    <dgm:pt modelId="{4C49D23F-8EC2-4D6F-AB0E-DA6118F59B41}" type="pres">
      <dgm:prSet presAssocID="{B5B22DBF-710A-463F-9CAD-98DEDD171F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7A7A732-A299-452C-A2A6-CF05C828CE37}" type="pres">
      <dgm:prSet presAssocID="{B5B22DBF-710A-463F-9CAD-98DEDD171F00}" presName="Name1" presStyleCnt="0"/>
      <dgm:spPr/>
    </dgm:pt>
    <dgm:pt modelId="{F6B0F35C-66E7-4620-AB68-2DAB44ADD33E}" type="pres">
      <dgm:prSet presAssocID="{B5B22DBF-710A-463F-9CAD-98DEDD171F00}" presName="cycle" presStyleCnt="0"/>
      <dgm:spPr/>
    </dgm:pt>
    <dgm:pt modelId="{F8B3BBAE-557F-46E8-886D-B5DD4263AB07}" type="pres">
      <dgm:prSet presAssocID="{B5B22DBF-710A-463F-9CAD-98DEDD171F00}" presName="srcNode" presStyleLbl="node1" presStyleIdx="0" presStyleCnt="3"/>
      <dgm:spPr/>
    </dgm:pt>
    <dgm:pt modelId="{2460C412-5F1F-4D0A-9F59-3D6CF3E5C993}" type="pres">
      <dgm:prSet presAssocID="{B5B22DBF-710A-463F-9CAD-98DEDD171F00}" presName="conn" presStyleLbl="parChTrans1D2" presStyleIdx="0" presStyleCnt="1"/>
      <dgm:spPr/>
      <dgm:t>
        <a:bodyPr/>
        <a:lstStyle/>
        <a:p>
          <a:endParaRPr lang="pt-BR"/>
        </a:p>
      </dgm:t>
    </dgm:pt>
    <dgm:pt modelId="{100CCCA3-A993-40EB-B375-D37665FCBC1E}" type="pres">
      <dgm:prSet presAssocID="{B5B22DBF-710A-463F-9CAD-98DEDD171F00}" presName="extraNode" presStyleLbl="node1" presStyleIdx="0" presStyleCnt="3"/>
      <dgm:spPr/>
    </dgm:pt>
    <dgm:pt modelId="{167FD6AB-3635-4FC5-BD6D-04C44180A77E}" type="pres">
      <dgm:prSet presAssocID="{B5B22DBF-710A-463F-9CAD-98DEDD171F00}" presName="dstNode" presStyleLbl="node1" presStyleIdx="0" presStyleCnt="3"/>
      <dgm:spPr/>
    </dgm:pt>
    <dgm:pt modelId="{3C5240FF-59E8-4384-B264-544484AD91CD}" type="pres">
      <dgm:prSet presAssocID="{2910F42B-5A24-4D13-9549-7D2D1BEE87D3}" presName="text_1" presStyleLbl="node1" presStyleIdx="0" presStyleCnt="3" custLinFactNeighborY="-44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4AA078-8046-4073-A468-B7B6F1F52E5A}" type="pres">
      <dgm:prSet presAssocID="{2910F42B-5A24-4D13-9549-7D2D1BEE87D3}" presName="accent_1" presStyleCnt="0"/>
      <dgm:spPr/>
    </dgm:pt>
    <dgm:pt modelId="{4BB68307-4124-4FEF-A33D-B64B0E7E9834}" type="pres">
      <dgm:prSet presAssocID="{2910F42B-5A24-4D13-9549-7D2D1BEE87D3}" presName="accentRepeatNode" presStyleLbl="solidFgAcc1" presStyleIdx="0" presStyleCnt="3"/>
      <dgm:spPr/>
    </dgm:pt>
    <dgm:pt modelId="{0E835295-DF8D-4956-8548-F1C931F3B09F}" type="pres">
      <dgm:prSet presAssocID="{89516B0F-44D4-4A95-84C3-12FE77DD2242}" presName="text_2" presStyleLbl="node1" presStyleIdx="1" presStyleCnt="3" custLinFactNeighborY="23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11AC13-12EA-47D1-902A-EB5B3FAD7715}" type="pres">
      <dgm:prSet presAssocID="{89516B0F-44D4-4A95-84C3-12FE77DD2242}" presName="accent_2" presStyleCnt="0"/>
      <dgm:spPr/>
    </dgm:pt>
    <dgm:pt modelId="{FAED3F92-7FE2-4293-9808-AEE328A110DE}" type="pres">
      <dgm:prSet presAssocID="{89516B0F-44D4-4A95-84C3-12FE77DD2242}" presName="accentRepeatNode" presStyleLbl="solidFgAcc1" presStyleIdx="1" presStyleCnt="3"/>
      <dgm:spPr/>
    </dgm:pt>
    <dgm:pt modelId="{63FEFEDE-677D-4191-B9A2-38A59531335A}" type="pres">
      <dgm:prSet presAssocID="{4F522E9C-CB6E-4BCE-9BF8-5EE48AD076D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28EB0B-11F1-44A3-89C0-DAC19390CAFC}" type="pres">
      <dgm:prSet presAssocID="{4F522E9C-CB6E-4BCE-9BF8-5EE48AD076DF}" presName="accent_3" presStyleCnt="0"/>
      <dgm:spPr/>
    </dgm:pt>
    <dgm:pt modelId="{8D58A0F6-940A-4336-8CE9-EFFB3CDDCE27}" type="pres">
      <dgm:prSet presAssocID="{4F522E9C-CB6E-4BCE-9BF8-5EE48AD076DF}" presName="accentRepeatNode" presStyleLbl="solidFgAcc1" presStyleIdx="2" presStyleCnt="3"/>
      <dgm:spPr/>
    </dgm:pt>
  </dgm:ptLst>
  <dgm:cxnLst>
    <dgm:cxn modelId="{78FB42C0-2044-428C-B57E-472E67BCF063}" srcId="{B5B22DBF-710A-463F-9CAD-98DEDD171F00}" destId="{2910F42B-5A24-4D13-9549-7D2D1BEE87D3}" srcOrd="0" destOrd="0" parTransId="{EF37A889-A501-41E0-8094-A7A289CA71C7}" sibTransId="{D4C9E77E-DCDF-4EB3-869E-55370DC7A85F}"/>
    <dgm:cxn modelId="{4A6E7E3F-894F-4642-A783-B0AF0C0B31FA}" type="presOf" srcId="{D4C9E77E-DCDF-4EB3-869E-55370DC7A85F}" destId="{2460C412-5F1F-4D0A-9F59-3D6CF3E5C993}" srcOrd="0" destOrd="0" presId="urn:microsoft.com/office/officeart/2008/layout/VerticalCurvedList"/>
    <dgm:cxn modelId="{14260B7A-555E-4391-977C-425FCBFAFB0E}" srcId="{B5B22DBF-710A-463F-9CAD-98DEDD171F00}" destId="{89516B0F-44D4-4A95-84C3-12FE77DD2242}" srcOrd="1" destOrd="0" parTransId="{AA5B62E3-9009-4E02-9F2D-E75371F74A7C}" sibTransId="{FCAC25B9-B614-4E1C-8BED-11550F951F58}"/>
    <dgm:cxn modelId="{622D6FEA-9708-4EA1-BB57-F0C531133631}" srcId="{B5B22DBF-710A-463F-9CAD-98DEDD171F00}" destId="{4F522E9C-CB6E-4BCE-9BF8-5EE48AD076DF}" srcOrd="2" destOrd="0" parTransId="{4F2DED9F-60A0-4301-8B67-02AD230EA165}" sibTransId="{C80FCBEB-F9F5-42BB-8996-A279D1CC6813}"/>
    <dgm:cxn modelId="{1698FF5F-36B7-4AD2-B759-A01E2D036E9E}" type="presOf" srcId="{2910F42B-5A24-4D13-9549-7D2D1BEE87D3}" destId="{3C5240FF-59E8-4384-B264-544484AD91CD}" srcOrd="0" destOrd="0" presId="urn:microsoft.com/office/officeart/2008/layout/VerticalCurvedList"/>
    <dgm:cxn modelId="{465889D5-A12A-4D04-90F3-E297FD0E0198}" type="presOf" srcId="{B5B22DBF-710A-463F-9CAD-98DEDD171F00}" destId="{4C49D23F-8EC2-4D6F-AB0E-DA6118F59B41}" srcOrd="0" destOrd="0" presId="urn:microsoft.com/office/officeart/2008/layout/VerticalCurvedList"/>
    <dgm:cxn modelId="{212AE317-D6F2-4F26-83BF-58AB86CAB25E}" type="presOf" srcId="{89516B0F-44D4-4A95-84C3-12FE77DD2242}" destId="{0E835295-DF8D-4956-8548-F1C931F3B09F}" srcOrd="0" destOrd="0" presId="urn:microsoft.com/office/officeart/2008/layout/VerticalCurvedList"/>
    <dgm:cxn modelId="{2C3341B3-5F89-4A93-93D0-67C232BFFE8D}" type="presOf" srcId="{4F522E9C-CB6E-4BCE-9BF8-5EE48AD076DF}" destId="{63FEFEDE-677D-4191-B9A2-38A59531335A}" srcOrd="0" destOrd="0" presId="urn:microsoft.com/office/officeart/2008/layout/VerticalCurvedList"/>
    <dgm:cxn modelId="{6A072170-B5EA-4DE1-B15D-9D1A8FEA85C5}" type="presParOf" srcId="{4C49D23F-8EC2-4D6F-AB0E-DA6118F59B41}" destId="{17A7A732-A299-452C-A2A6-CF05C828CE37}" srcOrd="0" destOrd="0" presId="urn:microsoft.com/office/officeart/2008/layout/VerticalCurvedList"/>
    <dgm:cxn modelId="{87F20948-128F-41EE-9E94-9D3435CBE5A5}" type="presParOf" srcId="{17A7A732-A299-452C-A2A6-CF05C828CE37}" destId="{F6B0F35C-66E7-4620-AB68-2DAB44ADD33E}" srcOrd="0" destOrd="0" presId="urn:microsoft.com/office/officeart/2008/layout/VerticalCurvedList"/>
    <dgm:cxn modelId="{85B36680-F7A4-435A-83EE-B2FDCE1277A5}" type="presParOf" srcId="{F6B0F35C-66E7-4620-AB68-2DAB44ADD33E}" destId="{F8B3BBAE-557F-46E8-886D-B5DD4263AB07}" srcOrd="0" destOrd="0" presId="urn:microsoft.com/office/officeart/2008/layout/VerticalCurvedList"/>
    <dgm:cxn modelId="{6FD47FDD-3FCF-46AC-A5AE-43F24F849F19}" type="presParOf" srcId="{F6B0F35C-66E7-4620-AB68-2DAB44ADD33E}" destId="{2460C412-5F1F-4D0A-9F59-3D6CF3E5C993}" srcOrd="1" destOrd="0" presId="urn:microsoft.com/office/officeart/2008/layout/VerticalCurvedList"/>
    <dgm:cxn modelId="{3815822E-8AE7-4A47-8115-F47325DC1055}" type="presParOf" srcId="{F6B0F35C-66E7-4620-AB68-2DAB44ADD33E}" destId="{100CCCA3-A993-40EB-B375-D37665FCBC1E}" srcOrd="2" destOrd="0" presId="urn:microsoft.com/office/officeart/2008/layout/VerticalCurvedList"/>
    <dgm:cxn modelId="{4E9A8FB7-3BB3-4135-B54B-B4A8969DCDA0}" type="presParOf" srcId="{F6B0F35C-66E7-4620-AB68-2DAB44ADD33E}" destId="{167FD6AB-3635-4FC5-BD6D-04C44180A77E}" srcOrd="3" destOrd="0" presId="urn:microsoft.com/office/officeart/2008/layout/VerticalCurvedList"/>
    <dgm:cxn modelId="{7265B556-8A3B-44E3-88DA-99F46727B18C}" type="presParOf" srcId="{17A7A732-A299-452C-A2A6-CF05C828CE37}" destId="{3C5240FF-59E8-4384-B264-544484AD91CD}" srcOrd="1" destOrd="0" presId="urn:microsoft.com/office/officeart/2008/layout/VerticalCurvedList"/>
    <dgm:cxn modelId="{8E2855F5-25CC-4ECD-BC5A-F096B4330DB1}" type="presParOf" srcId="{17A7A732-A299-452C-A2A6-CF05C828CE37}" destId="{8C4AA078-8046-4073-A468-B7B6F1F52E5A}" srcOrd="2" destOrd="0" presId="urn:microsoft.com/office/officeart/2008/layout/VerticalCurvedList"/>
    <dgm:cxn modelId="{F330F1B6-C13F-42DD-8F7C-1524DD96CE0E}" type="presParOf" srcId="{8C4AA078-8046-4073-A468-B7B6F1F52E5A}" destId="{4BB68307-4124-4FEF-A33D-B64B0E7E9834}" srcOrd="0" destOrd="0" presId="urn:microsoft.com/office/officeart/2008/layout/VerticalCurvedList"/>
    <dgm:cxn modelId="{AF40A160-EFBF-4189-9D0B-637619CD6710}" type="presParOf" srcId="{17A7A732-A299-452C-A2A6-CF05C828CE37}" destId="{0E835295-DF8D-4956-8548-F1C931F3B09F}" srcOrd="3" destOrd="0" presId="urn:microsoft.com/office/officeart/2008/layout/VerticalCurvedList"/>
    <dgm:cxn modelId="{4593C876-58A9-480E-86DE-3998BD0B9276}" type="presParOf" srcId="{17A7A732-A299-452C-A2A6-CF05C828CE37}" destId="{A511AC13-12EA-47D1-902A-EB5B3FAD7715}" srcOrd="4" destOrd="0" presId="urn:microsoft.com/office/officeart/2008/layout/VerticalCurvedList"/>
    <dgm:cxn modelId="{314EB256-C685-404C-8CCD-2FA72DEBECF9}" type="presParOf" srcId="{A511AC13-12EA-47D1-902A-EB5B3FAD7715}" destId="{FAED3F92-7FE2-4293-9808-AEE328A110DE}" srcOrd="0" destOrd="0" presId="urn:microsoft.com/office/officeart/2008/layout/VerticalCurvedList"/>
    <dgm:cxn modelId="{8BA6E3FB-451B-483A-B0F8-989CDFCCB46C}" type="presParOf" srcId="{17A7A732-A299-452C-A2A6-CF05C828CE37}" destId="{63FEFEDE-677D-4191-B9A2-38A59531335A}" srcOrd="5" destOrd="0" presId="urn:microsoft.com/office/officeart/2008/layout/VerticalCurvedList"/>
    <dgm:cxn modelId="{652A9C28-392B-4271-8662-2C4F5143848E}" type="presParOf" srcId="{17A7A732-A299-452C-A2A6-CF05C828CE37}" destId="{D528EB0B-11F1-44A3-89C0-DAC19390CAFC}" srcOrd="6" destOrd="0" presId="urn:microsoft.com/office/officeart/2008/layout/VerticalCurvedList"/>
    <dgm:cxn modelId="{FDAB5DDD-215D-4B2D-895D-F1185A23A180}" type="presParOf" srcId="{D528EB0B-11F1-44A3-89C0-DAC19390CAFC}" destId="{8D58A0F6-940A-4336-8CE9-EFFB3CDDCE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60C412-5F1F-4D0A-9F59-3D6CF3E5C993}">
      <dsp:nvSpPr>
        <dsp:cNvPr id="0" name=""/>
        <dsp:cNvSpPr/>
      </dsp:nvSpPr>
      <dsp:spPr>
        <a:xfrm>
          <a:off x="-2058387" y="-318876"/>
          <a:ext cx="2460292" cy="2460292"/>
        </a:xfrm>
        <a:prstGeom prst="blockArc">
          <a:avLst>
            <a:gd name="adj1" fmla="val 18900000"/>
            <a:gd name="adj2" fmla="val 2700000"/>
            <a:gd name="adj3" fmla="val 87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240FF-59E8-4384-B264-544484AD91CD}">
      <dsp:nvSpPr>
        <dsp:cNvPr id="0" name=""/>
        <dsp:cNvSpPr/>
      </dsp:nvSpPr>
      <dsp:spPr>
        <a:xfrm>
          <a:off x="258334" y="166084"/>
          <a:ext cx="1882120" cy="364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328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Century Gothic" panose="020B0502020202020204" pitchFamily="34" charset="0"/>
            </a:rPr>
            <a:t>Ampliação e modernização da malha ferroviária</a:t>
          </a:r>
          <a:endParaRPr lang="pt-BR" sz="1000" b="1" kern="1200" dirty="0">
            <a:latin typeface="Century Gothic" panose="020B0502020202020204" pitchFamily="34" charset="0"/>
          </a:endParaRPr>
        </a:p>
      </dsp:txBody>
      <dsp:txXfrm>
        <a:off x="258334" y="166084"/>
        <a:ext cx="1882120" cy="364507"/>
      </dsp:txXfrm>
    </dsp:sp>
    <dsp:sp modelId="{4BB68307-4124-4FEF-A33D-B64B0E7E9834}">
      <dsp:nvSpPr>
        <dsp:cNvPr id="0" name=""/>
        <dsp:cNvSpPr/>
      </dsp:nvSpPr>
      <dsp:spPr>
        <a:xfrm>
          <a:off x="30517" y="136690"/>
          <a:ext cx="455634" cy="455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835295-DF8D-4956-8548-F1C931F3B09F}">
      <dsp:nvSpPr>
        <dsp:cNvPr id="0" name=""/>
        <dsp:cNvSpPr/>
      </dsp:nvSpPr>
      <dsp:spPr>
        <a:xfrm>
          <a:off x="390832" y="737679"/>
          <a:ext cx="1749621" cy="364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328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Century Gothic" panose="020B0502020202020204" pitchFamily="34" charset="0"/>
            </a:rPr>
            <a:t>Operação e manutenção da malha ferroviária</a:t>
          </a:r>
          <a:endParaRPr lang="pt-BR" sz="1000" b="1" kern="1200" dirty="0">
            <a:latin typeface="Century Gothic" panose="020B0502020202020204" pitchFamily="34" charset="0"/>
          </a:endParaRPr>
        </a:p>
      </dsp:txBody>
      <dsp:txXfrm>
        <a:off x="390832" y="737679"/>
        <a:ext cx="1749621" cy="364507"/>
      </dsp:txXfrm>
    </dsp:sp>
    <dsp:sp modelId="{FAED3F92-7FE2-4293-9808-AEE328A110DE}">
      <dsp:nvSpPr>
        <dsp:cNvPr id="0" name=""/>
        <dsp:cNvSpPr/>
      </dsp:nvSpPr>
      <dsp:spPr>
        <a:xfrm>
          <a:off x="163015" y="683452"/>
          <a:ext cx="455634" cy="455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FEFEDE-677D-4191-B9A2-38A59531335A}">
      <dsp:nvSpPr>
        <dsp:cNvPr id="0" name=""/>
        <dsp:cNvSpPr/>
      </dsp:nvSpPr>
      <dsp:spPr>
        <a:xfrm>
          <a:off x="258334" y="1275777"/>
          <a:ext cx="1882120" cy="364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328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Century Gothic" panose="020B0502020202020204" pitchFamily="34" charset="0"/>
            </a:rPr>
            <a:t>Prestação do serviço de transporte ferroviário</a:t>
          </a:r>
          <a:endParaRPr lang="pt-BR" sz="1000" b="1" kern="1200" dirty="0">
            <a:latin typeface="Century Gothic" panose="020B0502020202020204" pitchFamily="34" charset="0"/>
          </a:endParaRPr>
        </a:p>
      </dsp:txBody>
      <dsp:txXfrm>
        <a:off x="258334" y="1275777"/>
        <a:ext cx="1882120" cy="364507"/>
      </dsp:txXfrm>
    </dsp:sp>
    <dsp:sp modelId="{8D58A0F6-940A-4336-8CE9-EFFB3CDDCE27}">
      <dsp:nvSpPr>
        <dsp:cNvPr id="0" name=""/>
        <dsp:cNvSpPr/>
      </dsp:nvSpPr>
      <dsp:spPr>
        <a:xfrm>
          <a:off x="30517" y="1230213"/>
          <a:ext cx="455634" cy="455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CD331-9E9B-4F5E-97C4-3B716CEC2CA9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4DAB-26DA-43D8-9B3F-0C232DD13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8056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205C9-3E82-45AE-9F1E-583853719188}" type="datetimeFigureOut">
              <a:rPr lang="pt-BR" smtClean="0"/>
              <a:pPr/>
              <a:t>18/09/2015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29EC-975E-44D7-8DF9-3FE906CDD6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92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3E9F5-208B-4B9C-AB71-74E695EF8F59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2073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29EC-975E-44D7-8DF9-3FE906CDD64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032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8D8C-9F6F-4FB9-9008-4010BF29FD03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32386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8D8C-9F6F-4FB9-9008-4010BF29FD03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7653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8D8C-9F6F-4FB9-9008-4010BF29FD03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1738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8D8C-9F6F-4FB9-9008-4010BF29FD03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307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8D8C-9F6F-4FB9-9008-4010BF29FD03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85024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3E9F5-208B-4B9C-AB71-74E695EF8F5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576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A79B-A578-4ED9-AB85-D9DDFE7AAA77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79C-5E6A-489E-8136-E3C8043D9B22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77C-6639-47BA-91DD-B98378D453FC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61B-44D4-4E33-832D-60D7D26EB2C8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0921-93B7-4B2F-BCC7-4FD14E2072D4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0A0E-6013-43CA-8F1A-69281FCCD449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3AB6-9E44-45C8-A625-F661BA4DAEB6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FD8D-300A-47D6-86C0-FCBC45E322A7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07A9-EFED-4540-843F-A8F7419B4B9D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2A5B-C7B6-4BF7-B918-EEF1B2FFD657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EE5E-17E4-4CC8-91C6-15889E72B8BA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3EA0D-734B-4953-A16E-6683158C0A2C}" type="datetime1">
              <a:rPr lang="pt-BR" smtClean="0"/>
              <a:pPr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444B-87BD-40E8-8A7D-EBFE6F35A9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oleObject" Target="../embeddings/Gr_fico_do_Microsoft_Office_Excel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293"/>
          <a:stretch>
            <a:fillRect/>
          </a:stretch>
        </p:blipFill>
        <p:spPr bwMode="auto">
          <a:xfrm>
            <a:off x="-72008" y="0"/>
            <a:ext cx="925252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3669663" y="4850574"/>
            <a:ext cx="5076583" cy="1623625"/>
            <a:chOff x="2250694" y="3423574"/>
            <a:chExt cx="5076583" cy="640573"/>
          </a:xfrm>
        </p:grpSpPr>
        <p:sp>
          <p:nvSpPr>
            <p:cNvPr id="13" name="Retângulo 12"/>
            <p:cNvSpPr/>
            <p:nvPr/>
          </p:nvSpPr>
          <p:spPr>
            <a:xfrm>
              <a:off x="2726383" y="3857720"/>
              <a:ext cx="4572000" cy="2064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pt-BR" sz="1400" i="1" dirty="0" smtClean="0">
                  <a:solidFill>
                    <a:srgbClr val="2438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Setembro, 2015</a:t>
              </a:r>
              <a:endParaRPr kumimoji="1" lang="pt-BR" sz="1400" i="1" baseline="30000" dirty="0" smtClean="0">
                <a:solidFill>
                  <a:srgbClr val="2438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pt-BR" sz="1400" i="1" dirty="0" smtClean="0">
                  <a:solidFill>
                    <a:srgbClr val="2438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1" lang="pt-BR" sz="1400" i="1" dirty="0">
                <a:solidFill>
                  <a:srgbClr val="2438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2726383" y="3478281"/>
              <a:ext cx="3789363" cy="1459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tângulo 14"/>
            <p:cNvSpPr>
              <a:spLocks noChangeArrowheads="1"/>
            </p:cNvSpPr>
            <p:nvPr/>
          </p:nvSpPr>
          <p:spPr bwMode="auto">
            <a:xfrm>
              <a:off x="2250694" y="3423574"/>
              <a:ext cx="5076583" cy="14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b="1" cap="small" dirty="0" smtClean="0">
                  <a:solidFill>
                    <a:srgbClr val="2438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Oportunidades em Infraestrutura no Brasil</a:t>
              </a:r>
              <a:endParaRPr lang="pt-BR" b="1" cap="small" dirty="0">
                <a:solidFill>
                  <a:srgbClr val="2438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Imagem 8" descr="logo-br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772816"/>
            <a:ext cx="2088232" cy="477032"/>
          </a:xfrm>
          <a:prstGeom prst="rect">
            <a:avLst/>
          </a:prstGeom>
        </p:spPr>
      </p:pic>
      <p:grpSp>
        <p:nvGrpSpPr>
          <p:cNvPr id="3" name="Grupo 18"/>
          <p:cNvGrpSpPr/>
          <p:nvPr/>
        </p:nvGrpSpPr>
        <p:grpSpPr>
          <a:xfrm>
            <a:off x="1475656" y="2339651"/>
            <a:ext cx="7668344" cy="908720"/>
            <a:chOff x="1331640" y="0"/>
            <a:chExt cx="7775848" cy="908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pic>
          <p:nvPicPr>
            <p:cNvPr id="20" name="Picture 20" descr="http://www.oradarsindical.com.br/oradarsindical/blogdoneto/wp-content/uploads/2014/06/Avi%C3%A3o-decolando.jpg"/>
            <p:cNvPicPr>
              <a:picLocks noChangeAspect="1" noChangeArrowheads="1"/>
            </p:cNvPicPr>
            <p:nvPr/>
          </p:nvPicPr>
          <p:blipFill>
            <a:blip r:embed="rId5" cstate="print"/>
            <a:srcRect l="4642" r="7166"/>
            <a:stretch>
              <a:fillRect/>
            </a:stretch>
          </p:blipFill>
          <p:spPr bwMode="auto">
            <a:xfrm>
              <a:off x="1331640" y="0"/>
              <a:ext cx="1368152" cy="888334"/>
            </a:xfrm>
            <a:prstGeom prst="rect">
              <a:avLst/>
            </a:prstGeom>
            <a:noFill/>
          </p:spPr>
        </p:pic>
        <p:pic>
          <p:nvPicPr>
            <p:cNvPr id="21" name="Picture 9" descr="http://www.guiamaritimo.com/gm_wp/wp-content/uploads/2014/04/porto-de-santos.jpg"/>
            <p:cNvPicPr>
              <a:picLocks noChangeAspect="1" noChangeArrowheads="1"/>
            </p:cNvPicPr>
            <p:nvPr/>
          </p:nvPicPr>
          <p:blipFill>
            <a:blip r:embed="rId6" cstate="print"/>
            <a:srcRect l="4762" r="4762"/>
            <a:stretch>
              <a:fillRect/>
            </a:stretch>
          </p:blipFill>
          <p:spPr bwMode="auto">
            <a:xfrm>
              <a:off x="2699792" y="0"/>
              <a:ext cx="1368152" cy="908720"/>
            </a:xfrm>
            <a:prstGeom prst="rect">
              <a:avLst/>
            </a:prstGeom>
            <a:noFill/>
          </p:spPr>
        </p:pic>
        <p:pic>
          <p:nvPicPr>
            <p:cNvPr id="22" name="Picture 8" descr="https://encrypted-tbn3.gstatic.com/images?q=tbn:ANd9GcSIB2-bmXkLndciC9BAAO_bHsMHv8atV_THzHQgwh0HlF-OQqTF"/>
            <p:cNvPicPr>
              <a:picLocks noChangeAspect="1" noChangeArrowheads="1"/>
            </p:cNvPicPr>
            <p:nvPr/>
          </p:nvPicPr>
          <p:blipFill>
            <a:blip r:embed="rId7" cstate="print"/>
            <a:srcRect l="9631"/>
            <a:stretch>
              <a:fillRect/>
            </a:stretch>
          </p:blipFill>
          <p:spPr bwMode="auto">
            <a:xfrm>
              <a:off x="4067944" y="0"/>
              <a:ext cx="1351397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 descr="http://www.timelognet.com/wp-content/uploads/2014/07/untitled80.jpg"/>
            <p:cNvPicPr>
              <a:picLocks noChangeAspect="1" noChangeArrowheads="1"/>
            </p:cNvPicPr>
            <p:nvPr/>
          </p:nvPicPr>
          <p:blipFill>
            <a:blip r:embed="rId8" cstate="print"/>
            <a:srcRect l="21921"/>
            <a:stretch>
              <a:fillRect/>
            </a:stretch>
          </p:blipFill>
          <p:spPr bwMode="auto">
            <a:xfrm>
              <a:off x="5305796" y="0"/>
              <a:ext cx="1282428" cy="90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http://veja1.abrilm.com.br/assets/images/2012/11/107887/energia-eletrica-torre-alta-tensao-19990729-37-size-598.jpg"/>
            <p:cNvPicPr>
              <a:picLocks noChangeAspect="1" noChangeArrowheads="1"/>
            </p:cNvPicPr>
            <p:nvPr/>
          </p:nvPicPr>
          <p:blipFill>
            <a:blip r:embed="rId9" cstate="print"/>
            <a:srcRect r="22304"/>
            <a:stretch>
              <a:fillRect/>
            </a:stretch>
          </p:blipFill>
          <p:spPr bwMode="auto">
            <a:xfrm>
              <a:off x="6588223" y="0"/>
              <a:ext cx="1401645" cy="908720"/>
            </a:xfrm>
            <a:prstGeom prst="rect">
              <a:avLst/>
            </a:prstGeom>
            <a:noFill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r="15255"/>
            <a:stretch>
              <a:fillRect/>
            </a:stretch>
          </p:blipFill>
          <p:spPr bwMode="auto">
            <a:xfrm>
              <a:off x="7812360" y="0"/>
              <a:ext cx="1295128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7140" y="1784407"/>
            <a:ext cx="1654879" cy="412017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RODAPE.png"/>
          <p:cNvPicPr>
            <a:picLocks noChangeAspect="1"/>
          </p:cNvPicPr>
          <p:nvPr/>
        </p:nvPicPr>
        <p:blipFill rotWithShape="1">
          <a:blip r:embed="rId3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63538" y="741363"/>
            <a:ext cx="8153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kumimoji="0" lang="pt-BR" sz="1600" dirty="0">
              <a:solidFill>
                <a:srgbClr val="7F7F7F"/>
              </a:solidFill>
              <a:cs typeface="Arial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620688"/>
            <a:ext cx="59401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AutoShape 12" descr="data:image/jpeg;base64,/9j/4AAQSkZJRgABAQAAAQABAAD/2wCEAAkGBxQTEhUUExQWFhUXGRcXGBcYGBgaHBoYGBcYFxoXHBgYHCggHBwlHRQYITEiJSkrLi4uGh8zODMsNygtLisBCgoKDg0OGhAQGiwkICQsLCwsLCwsLCwsLCwsLCwsLCwsLCwsLCwsLCwsLCwsLCwsLCwsLCwsLCwsLCwsLCwsLP/AABEIAMIBAwMBIgACEQEDEQH/xAAcAAACAwEBAQEAAAAAAAAAAAADBAECBQAGBwj/xABJEAABAwIDAwkFBAcGBAcAAAABAAIRAyEEEjFBUWEFBhNxgZGh0fAiMlKxwRSCkuEHI0JicqLxFRYzsrPCQ1NzgxckJUSTpNL/xAAZAQADAQEBAAAAAAAAAAAAAAAAAQIDBAX/xAAnEQACAgICAwEAAQQDAAAAAAAAAQIREiEDMRNBUQRhInGB8DIzQv/aAAwDAQACEQMRAD8A920DUW4f1ROllec/vEz4h67VdvOGn8Q7wu7FmeRu03R1dSv0xG6Vg/3hp/EO9WbzgpfEPHyScQyNr7USdEWlWvJbMdVysMct0vi7gforjlqn8R/CfJLAMj0FDFROZjeF9Ow2UPxAcIDGdsH5iyxG8r0vi8D5Kw5Vp/GO4+SFAeRqs22Z+FqhlNut+5ZreVKfxDx8kRvKNP4wqxZNo025RO3dMjtVDCTbjWbHDvVxiW7wimK0NOe0a/NWdltfXtSf2ho1cO9cMUz4m94RTDRoMbMX6tV1V4BAEwN+9Jsxbdjm94VzWG8eCVMdoZxDwYM+GneVJqZol1uzySZqjeqOeEYjsZyDY4wd39EGpA2u7x9Ah5woLkUFjGeW2Dj3/RUdhyR7kcZg+KG2vsnxVjVSpjtFBhZ3jtlXNLQOJI7D9VzsS47SqGuYiSjYaD06jWCBEcRN9/yS+IrCBDWztMetEMuVcwRj7CwtHEwbgnsH5ItTEn9kBt7b4SudcXopCsFWol0k2O+R9UoMOd6e6QDYoNYbgqtoNAsFgMzr6b9kKPsgz+ydD62q7q/BCB9SlsNBy2Nru8eSlBELkDs+Rvo4gX6KoBv6N4HeQlXY9wME33G3hK3MNjcoH6wkjV2knectgnDyu826a3F7jHYVz+RlYnnKOLqkw2Cd3orVr4Cu2kH52lxh3RgGQDpfSb3HiU1TxFH2sxl2udrQTMxObNcdYPXu0aDWVD7NdzgIAHRs2dunYk+VhieWNTEfCe5Q5+I+F34fJewPJWUkuMmLAw0mA4WawbTl9C58Jhm0qmc06b2kFoZXaT+17wBLTNhv949teSQYo8OH1/hf2NPkjA4r4Kx6mv8AoF9DOKZAJwmDE6Zqb27gB7x1nYDoeEpDm64tL3vay5NwKbQCZAHSluxLyMMTw1XF1WmHZmkbDId3G6EeUKh1cT94/Ur1GJ5NY4Q7pKjLlpaWZZ0DhD7jqISf9j02uaOjcW73Etg/w06j3Hw7E/ILExzjiYg9hJny8VzsXvFzfU8dblbz+b+H1D3b4zT2Rk/3KG8j0gCGl4ncR9fqpfKGJh08dffPFMHEEe8CPzkaG8Qnm8gM3kneTTJ8CPkiDkhrbB1SLfsjZ97XqUvnQ8WI0HuJgNdOkZXTO4WueCg1oJmdxkR2XK9C7kOQD9qa0OE5XOaYsZBAbGwoWJ5FDYDq2cuFsuVwjdBAjb6Cb5qViwMhnKl4zERxd3aqzeVnDR7r/vHzTNTklws2C3dGXrOUdQ2nQJLE4Co0SGNjcRPb6Clfqi/YsQ55ZeI9t3rsVmctHa7596y6lAe88tFtcxHbbh3LjkkBzwwAiZuY2kCdm6RO/dr5/wCRYo1By27XNbr/ADRmcvPOlQ/jI+qyGjDmYe603ysBjfBJjUbdqvUptyjI6o6dQB7t26gCCSHSIOxPzMMUbB5dqD/iH/5Afk5d/eB/xn8R81hMZVcbMfHHK2b/AL5GweCfocmUgAX16jCSRekCLEXB6UfJPzMMR8c4qnxn8RRG846nx+P5KGc22EiMQY3vo1WaxBvIcZ2T27EWvzNqg2qsIy5pNKq2I1Fmncn5mGAI85qnxeP5KRzmqb/EeSSqc2q+XNnoXghpfB0OoLReJ8VnVcE5ozONICct6tMGbxYukWabxsKflDE3jzlqb/l5Kv8Aeipv/wAvksB2Dfe9KBGlaiddNH9fdxC5+GeBJbY7ZZGgdv2AjwR5hYnom86H7fk1FbzoO4dx815OInNbu28QShtrtB1kyN51CfmQYns/70/ut8fNcvJQeK5HniGJlg+rq2Y+vzQYUhi4ckbB21iNPEA/MItLlB7bNeRO45fkky1RCamBoUOVajCSHmTcyc1999qJW5YquIJqOtoAQB2xqsyFcO4+KflFRu0uc1VoIblaTq4Mpk9+UyeuUlV5WeTmzOLthJ0ndu7ISDnERx0JGvUdquBv+s92xWpuQUMVOU6jtajj1krm8pVBo49dj80o71tUJNQT2A+3lat8fg3yV/7Wq6Zz3Dv0WaCisI3HvEf5VE8ZAP8A9rVfi8GfVVPLlUC/i1v0SJdw8FDG5nBsQXENkECMxA3JR4430gtjtXlmrnNxYQRG3IA7Q75U4TluoBeLO3bxI/yO/EsllXNUc7Y4uOz9oz9VWi67xvaT+CKnyY4dq6Gk1QHpnc4HfC3slU/vA/4R2ErHpVhGs931XOJ3HuC48EtUOzadzkc0XZ/MfJLt52t0NI77EeXBZefu2/mlsRhQbj13KlGItmzV52UiBlpBzidHEDxg8EuedesUKfj5XWPWpgC/dcnuSwDRsN+ACqMYsTs3H853GS2nSB/hJPfIStTlx7ollOxn3AL779izbbL9gXOqjs4eavFfBGu3l58ZbRrEQAd47yuZzhdIJDTrIEgHjYyCOHFY5PDxVSTs8fySxQ7N9vOAbGO7HR4kHebR5JXGcpNe4uLIvMBxgfik9/BY7id3aFAcQLqlFIRt0OUGiQ4FwMC3Dt6kc8ptYCWU5MjUE2BkWdIGnBebL7XlS2ruKMQPVf208tjpGX09lmsHeLQCNPpCUrVWuOYRmMyJBE3+K5/peyxKeKIM2PWAfmi/bhN2NPZHiEbA0n1GyZ+ahJDFs2078PzC5KwN08i4gAuLPZ1nO2O8hBq4ZzGkuIDpGUSDmG24t6KcxuJovIl1Tb7ILIE7fdMHuQmNwwuDXnf7E98IeJQgJ22G8j6K1eqCZazKN0zfanhTwp0dWHWGEdUC60MLyfg3aOJj43BvzA8FOL9AYDCdw+SOA82kx1mOrj1LZxGIw7fZpUWk/G4uPcCfH5pY1Q2JF9jRMkd9hxTjD6AClhdpgAD3jAgfTU2G9VfAuBAi3xO462CJicZFyGkj3Wi7Wf8A6dxP5LOqViSSTcolyVpAWJHwjx81Ga3ujrvPVrHgqByvTCyyfsZZtNSGqB6uidHF5HeT9FDkKwbrBUoP9qY91tR4O4sY4tJ+9l7YU1TdVBAp1jwp0h/E54q/5aL/AAW3F9ADgPeHWN+8bRdUp1slRrjoC0kb2yJHaJCtgPfb1t2xtG3Z1oNfXsXQA1RwwDi1xOZpc0kHa0wmBhAdCfXFAe/2mv8AjYx3GWzSeT1upud2rSpngubllKL7GAbhv3iesk/RQARssnHCyE9nq/ksc2Iz8ZhMw06tbLLrAixB8h2rckg374Q69AEzlE9sFaxkHZitA3QOAg+KhxA0B6yQnzgWE3aZ4EjwugVhSBiC6+87j2Ksl6EL5JvPUCqlpH9Vd5A92/Xrx4KB2DtuqsREqCOJVg07de1DkjaOtFgcRG09qhvbvXZgR6uuLOJF9qLAg9aoSER8Dh680vZNMAwd1+C5BzrkxnoAwb1ZxhOtpnRpbPCT4wi06EGTDj1WHn8ljGDfYzOpUHuA0a34oueA3j1K0KdOwA/M9aYfpmeYG/6BLMqTcDK3ebz1AR87LZJRQxktLYDW+1Elx91o4bz6gpOo+Jykkn3nEGT5DxVauKdNojtVC+d3cs5TT6YFW059eS5tAKxcev1xUD1qsaf0C7KEKzhCEKxUmp6spcZexHZuAUE+oXetysBIRYgDkOs6KAMf4lV5J4UmMDf9ep3IlY2Pah8pCBQbPu0gSNxqPqVR/JUZ3BdXFqJSLjDGnUyOAJGQkAgj2g1wE6aOAO66G7CufUDGNl3tWkfsAudc20aeuEPCfUKeUWiTFxmME3kTYrUCwdNFpv8Aq6hH3arczR1A0ah++tHA1LRN1ncne10rL+3ScR/FSisO2KT2/fRsBV0PYseaNxEbOWUCpS3KATw9dqJdcQCz2uI0QpIsfXemCNqFVbm3fJWmMHUoz9DvSr8M0zLb8J+Y6kcVIMOn1x3q74338Qre/wC40YNbDOmzQBvkA9sqGjrBvY20+S1MZniG69l9N/VtSvQPDfaaGu3SO+xt67LU9bJcfgsd0T2whOoAakzvnRGzXuNhvaPkh1X6GPLsPktEyQfTDYVLCDYQTrAnhwVwNJAy8Y3bu5TndGh9W2IGDrZho2eMKBTda27dAOqszdHEzxRCIjedfQRYhY0jvb3fkuTBnYbdU+K5FjPa06cCAICHXqhlved8I2HjG3h8lV+KLjlpW3uNrdf7I8fkhBwp+7d2130G5VKaj2UDrTOaqZOxuwDjGnUlKtefXgBsCM5kmShmkFzS5MgKsPZ2Imf1ZQMMNpKIKUxF/XBZ2gJa2bwrmmNmqYo4aBfwXOpKMtisTIjXzUFo3W4eoTf2fchvpkbFS5Pg+wHRfCY6/Nqo5zhr8/qmSbaINR1utaQ5G3TViAOAIMz3InKOHD8YaTTH6ynh2zp7GXDgn8AKvyPTDsVRadA9rnfwsOd/8rSsd1Qvlzrl0l3WbnxJXYMdq0OjfUZqWOcydhyuIkcDEqvKj25nub7uZxA/dkwI2WhDoaJjlZwL6hboXEiBFidyYHV6LsHimh8E0nU3uyyQ5pDKsCQDdjo02lQaHRValKScjnNB3hpIB7RB7VmlamPfehVv+spMDifipTh3d/RNd99IB+kZ02egiM26pbD6QDCYpsPxrz5Km0JAarZmQR17VzWmbzvkXRKuXbJhdSa2Df8AJKxiVZsl3VPddTRtx4Lqw9oXnYfkhFh2grRPQDOXNs6is3GAsdJncI89yaBjyKu1wiDdu/d+V1Sa9gI0cWf2ibm0jX8te5FeGHVuY7IG/iLiZVMVgfaDpmLiIhUp4r9kG4/JDj8Gn9FawkmxbHb3FBpiBLnSNnX2+rrVwtSZgTsOvVe/VvVa7W2zCDNoBtcRMDfHeqz3QnHViIc4g5d3CUPM/Kcw7CNe8dScq4bKZJLbz/FGgibbNUEVMxIzWHqfkrTvZL0Bd1+B2dqlXL4/aHa4qExHpKlYe6yw7+3rQyrN7z4BFpsB87rklNvbK7BNb3otGgdoRG028fNEptjSd2qzch1QSlR0AGqadQytuEGlAuSZ6/BTUqyBeQbyo2xhm0zGnUhEDgjMlLYiiePioXZNAqh7kIvhF6E8VLqB3eCu0IWMlLYnXam6lI6xZJYkR8/qun86uVgkRyZb7RUP7FCrB41cuGH+uT2LJC2KDS3BVnR/i1qNPsY2pVf/ADdEg0uRMQWB4ovymm+sHRboqZAfU/haXDvXcWL0dEzyrTAe4NECGkfeaHfVVwzbdqYxFA/talo1M2LQW+EdSBGGtGmM+EOs0awP3MQzKewPw7fxquH5MqPBLGOcGlgcWtJDTUdkYDGmZ1hvNk9yPye8Va+GexwfUpVWZHAtIqU4xDAQbg5qIb97iixiuGfLeK0KVYxcLMwO7t+i1cIRceu9cv6FWxFKozKlB0aggcZ704KMKrsMDu7vJc+SEI16VzGmvdZVxEWI606aMCCeyfyQThpaCDpI9FNSGI1ACNy6kYtsMTojPZltM9Rj5oURoLK7AMKZbYyWnwQMTh4GYRG9XZVvFlek6DqC07CqT9MDLofqnFxy5SNLyfn3q5xthMibZR531nXqWhi+Tgfagdumu0aJWq3ZY3hvvCCNg4aapur2UmzPr0TmMkZdoM8eFih12jLwgQAUTG4eLueHTPsi/f4+CilhQQMpMwDEE+AC1TVWZsU+zv3+u5SiVKd7ub4+S5VYHtqeHAVuiG5R0w2IgrCF5TbKOFISBHrcnKWEG0X9WS9GraUyyttKiTfoYJ2HO4RuRujgC26OCKyqCq1QHPA2xb161U5NjGqTRMkbI70xlpnYl2Mj0UOpt9WWPb7EmEfVExA7B5qTUtcDuSUcSuc7iTKbiHYatXEABuu3TwWbyk1oYTbYPHqRKtXU7pjtt8pWLjqswOs/T6r1PxceML+gafKhY3CYVnxmvXI/ie2gD/8AWd3rUHO5nQCiKJtgn4IHOP8AiEF9SMuhyi3DVYvO72atOlto0MPTP8Rpis/+es5YweuwDWwtJketyf5So0yWEEf4VIGDtFNrT2+ysbDvsj1Q5sTaQHDTQixt1JgPci8qNw1PFsgk16Ya0iPZqU356bzOoBui8u8tsfyicbTa5vt0q2QxOamGZhIOhLD3rzNapcqr6+iKA3eVeTm0MVUY33WvcG/9MmWHtaWlMNoNF4SvLNbNSwtba+iKbt+fDONEz/220T95MUMaXtBN/Pb8iseaOUGA/Sos0gEevNCdhG67dqjD1SbQUwHDYvKUmiQBwwy6pChhrER67FsgA7PokqBAeWnerhN0yl0Zv2cEkbOM/VCqYIbPXctLEU2jQkqr6LSAZhWpiMl2F6/XBBFI6EdsLVrU27T4+aSqvGyfXUtIybETReWXjMNo8O1XrYQOBcyHDaNo64160SnoFQ0cpzNJB4epVx5PTCzOdR4b+5VGH4C9zadJ2CZK1RUa73h4QevRS7kkOuxwmdHW8QtFvooyi0bAztzT4FctR/J1adAeMsPzXJYP+R6EmPPqyaptSzTceXq6YDvVlgzOhlj0UVo0mUrHFWDVm1ZVjrcYRf6KKdcl3H167UkWkomFDs0j1f1dLFFI02428HqlXNaVm5DN0zTCxlFITCmqIUU3gydEKoAeCjNFht14D+iSjfQC2LqWtt/p5pLCYbpq9Oj/AMypTp/jcG/701jBeN3018UXmYcuLFY6UWVsQ7gKVJ9Rp/EGL2oRxikAlzlxnS4vEVNjq1Ut/hzkN/lhZwQ2D5IgKsB/DsstHlKjaid9Jvg+o2P5UhhXWWnimVQykalN7GRFN7mOaHguL7ONne8TbYgDz+LpQUFzPZT+NIlLsIunYGjgvbwFZu2hWp1ZPwV29C8D79Oh3pbk98SN1+9PczxnrPoD/wBzRrUBOgeW9LSMbf1lJg7Vl4V9wdht68EgN/COsI27/XEo73FI4OpqN9x1pkumCvI5YY8jQg1OrGvopfEP9rMDsVig4hhtBulHsaK4ireQTBAO3d5yl3PnVOBthMHhtQAwHgrUkh0Li+i40CUcsO5TmVX8AA6ibQfmu6B4dOztWzheT3uvEDja3anXUaVP3jJ3C/h5ppS/wFHnxgHPMQYRnURSEbdw19cVpV8aXWYMo7z66kpUpzr661a5Yw0gxoXGJfvjhE+KlMDAE7R4+S5Lzy+hR5xhjTtRW4kaFV6JWDdmqHTJDsqA7UUHZtSDqxB9kabxqQj08Y0+9b5Jy4ZpXQ6G6bO1M0QDOYlsDY2ZO7UR/VBp7xp63IgDiYF+qSVz3voLJOnoIVQ7h4q3ae5BJdrBjefp4ISfYESZ803TeJm8gToI75nhohURtI42sqVTAPGB3f1C04f65pDbFMVUs4+p9QneQjkwuPq7RSpUB/36zZ/kpOWY9jn2Y1zjMw1pcd+g6l6KnyFiXcmimyi/pKmKzuaYYRTpUcrc3SEQC+q+OpenTYjxxdqoleow36Pca4XbTZ/E+f8ATDl6fkn9HNIUXjEdI+u6cr6ZcG0xFoaR7ZmSZtFhGqpQl8FaPH81aLamKoMcJa6o2RrImYI2gxEL7p+kqiHcnV5GgDhwLTM+C8jzW5gU6OIo1C6uTTeHAkNa2RcSMpMTxXvedtLNhqrd7D4f1TSp0xNn5jxVSYIQGPuvofI/6LaVSnTqNrV8hgubDHWmCA7KMptEkHqKJzi/Rk7OHYL2WRdlZziQd7XBhkERY7ZTfHIMkfO8FjXUarKrbupPZUA0kscHgdpELY514UUsZXYz3M+dn/TqgVWR917R2IuM5i45h/wM43sew+BcHeCb5x8nVugwVR9Ko14oGhUblJy/Z3lrHOIFs1N7IO3KdyjFr0VZmYeto6Fqh4OhF72n6hYnJ75BEixhalBx1FlxfritSAOTHX2+SFUfx+fl6hEFUehpwVTvMDaT6suNNe0O0LGoRa+/+vFVkzqe26ipjxMMaXHhp+amnhn1LvdlG4LojDVy1/vwLLU67RbU7hqn6FVwhxA4f18ksxrGWaL7zceaDVnWSjKCf9K/yK0bles5zPZfB3WgjdvWQ5zmmSDO/wDNGpPMDYUbUXA48OIWTk72WKNqz7Q1RWOnZr3dm0pZ9Bzd8bxtCkYpzRG31xQ18A1mB0a+P5LllDHbyuWeEg2ZtzIMjqOu6J6vVktWfctBj1or1MXAtr8uKzw9ejwxvbRId7j1qjavaqCrwUE7tV0iG6OILdD2fknKPKE+93jTuWOJ1TTNLrOfFGfaA12Gbgz2q7GlY1F8XBTf20gaAnjK5Z/ll/5DRoPdFh67USjyk+jPRinMAS+nTqR1dI0xreNyx/tDih4rE5ACXG57psOta/n4HC2xG7iOeOOByjEFoGxtOiNvBi1ucnOnF0aeFayu4OfhWVqjvZkuqvc9uyAQxrR1O33XhXNe9way7nHKJMXNh4lav6QhUdjq7c7QKWSiAwGAKVNrIBN9WnxXRb+jo16XK/KZwdXG/av1NN3RuzOAcXHJ7rQ2/wDit279yQ5X534/B1Q12KFR0Zso9umQZEOzMbJkHThdbGD5vM/sSgXFxdiMQGXO/E5Ou4plaf6S+b/JwxzRWxBoRRYOjbQqVSZfUOfODAmYiD7qaf8AIjO5nfpbxVTF4ejWp0S2rVp0y5udpbneGzGYjbuC+1c5sQ1tMhzoLmvAG/3T9F8TwPJ3IbCHfaMS4tgiKeSCDIIijmBniu56c76VWsx7MRU6IPvLXAwWyRETqIla8cVJ7a0TLRkf+KuKw+ajRZRyNc4AvD3GxiYzgbNISVD9I3K1Qvc3FQBcjJSgC5hssO75K9HBchvPt4jE0idrQ54HEh1GT+Jez/RryPyaMTVZRxbcUKlP/DfhX0yAHD2g94ymziLAG43KJd7BHlcT+kTlNrW1Dii1r9AKdEgWmL0yRrt4rc5J594yvhMURWb01HoHtcKdEk03E0qgylkWcWPJjadBZA5R5Cpu5vh5YOmwmIdSqPAgnLWdSg9lZncF5fmVyVTq4tlFxLW4hr6JIOhew5Nf32tHapsqjdp89cVUIFYUKs29vD0tfutCX5Q5RL3ZujYzQEUm5R15Z12WheVbg6rDHSEEGC0iYcNR2ELUpVaoAcWtd1GD49amcclT2MeOIefdb1E2+vFEdhnOjpXuMaAGw6kvQrHcQeMfRPU3yJO/0fFea5uOkqC0Wo1MoAptiPNX6Qu1F/WxQGzNz661ZzYNzPH1wus3JsTbYGrTmTIlQKe/tRW9V1wCVio5gAt2iVeqSYLVR4kW1QekN7xvjfv6lUdlx2M0cQPULsXRaROh6j9EFjJ69vFPU2RvPch6KMZzBPrzULWfydJmY4XXKvIh2eLqvLjJ2acAguKM5qplXqrRmQ0K7VMKzQgDlYLmtViEAQCrhyorBABWKX0gYJAJ4hVrVhTplxEnWZbpMREzsOxQKsgHeB4oaoRt8xcIKvKOFadOla89VKax7P1axeUcX01WpV/5tR9T8by//cvR8xCWHGYgf8DB4hzTuqPAp0x/M5eUOwJDPTP54PNDB0OiYG4SrTrA5nS803OdlcNgJfJjcElzq5xvx+IOIqMax2VrMrSSIbO/rKxiqBIBtjrdiW5Qog03OJAAIEyNSDFtTorOYSLGOxM4bkthw1ZziS5r6Z1+IwfkEwPKhem5nc4jg8QyuxoeWhzSwnLmDmlusGIMHTYkXcmstA08UnVwI2KuxHu6PPc9BjqHQNy4ypVqn2z+qfVAktGX2oLQdmi8rg8WaT2VG+9Te2o3+Jjg4eICSwtN4n2o67hHaDtSoZ6vn3hAzHViz/Dqltemd7azRUn8TnDsWZhKnsxu+q2OXP1vJ/J+IgSxtTBv66Ls1EdtNzisLBmHRvt9UgHWP2pl9tLyErTbqE1htx2aLz+eNTJYxScPW6Fzmmer5a2VnMhUYe8fLUdq5yi7bqXNlK5xN4aJ6uwb4+quMWNpHC47vFPFiodpN2KtSjBzQPyQ6GLG9t+I13JwV2Ee83jcT81DtMLBCmHNtrs8lOHqkWOzhcK9GuwGzgZ1uO/6JlwBuDJFobFwdPmnG26otMgVuAPFcrU6TSAZFxNy2YNxtUocGtUO0eDc63aFGZcuXtEEZiizr1FcuQIgH13odTUrlyBogqy5ckBbKDqAVL1y5AG/zcP/AKbyt/BgR2HEunvXl3arlyAJcoChcmAxTWzgB/5PF9eH/wBUrlyQGP6+aSqalSuTQEU/oudqpXIA9byWJ5FxE7MdTI4E0Ikdll5+n7w7Fy5IDRdr63JmlsUrlx/p9Axlvu/d/wBwQ8OPbP3/AAKlcuT0wXQti3kVBBOm/rQM5yOMmctO8/uvUrl3/n/60J9lQ89I0yZgD+dOYNxJbf1ChctWItjHHORsk2THIh9uP3T9FC5Zc3/BjibLxdcuXLy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323528" y="1563464"/>
            <a:ext cx="831641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3" indent="-285750" algn="just"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Century Gothic" pitchFamily="34" charset="0"/>
                <a:cs typeface="Arial" pitchFamily="34" charset="0"/>
              </a:rPr>
              <a:t>Necessidade de Aumento na Atratividade dos Projetos</a:t>
            </a:r>
          </a:p>
          <a:p>
            <a:pPr marL="355600" lvl="3" indent="-177800" algn="just"/>
            <a:endParaRPr lang="pt-BR" sz="1400" dirty="0" smtClean="0">
              <a:latin typeface="Century Gothic" pitchFamily="34" charset="0"/>
              <a:cs typeface="Arial" pitchFamily="34" charset="0"/>
            </a:endParaRPr>
          </a:p>
          <a:p>
            <a:pPr marL="355600" lvl="3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Estímulo para a entrada de Novos Players (Operação Lava Jato, perspectiva de redução do financiamento público ou via bancos públicos – FI-FGTS, FMM, BNDES )</a:t>
            </a:r>
          </a:p>
          <a:p>
            <a:pPr marL="355600" lvl="3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Alternativas para Garantias Públicas para </a:t>
            </a:r>
            <a:r>
              <a:rPr lang="pt-BR" sz="1400" dirty="0" err="1" smtClean="0">
                <a:latin typeface="Century Gothic" pitchFamily="34" charset="0"/>
                <a:cs typeface="Arial" pitchFamily="34" charset="0"/>
              </a:rPr>
              <a:t>PPPs</a:t>
            </a:r>
            <a:endParaRPr lang="pt-BR" sz="1400" dirty="0" smtClean="0">
              <a:latin typeface="Century Gothic" pitchFamily="34" charset="0"/>
              <a:cs typeface="Arial" pitchFamily="34" charset="0"/>
            </a:endParaRPr>
          </a:p>
          <a:p>
            <a:pPr marL="355600" lvl="3" indent="-177800" algn="just"/>
            <a:endParaRPr lang="pt-BR" sz="1400" dirty="0" smtClean="0">
              <a:latin typeface="Century Gothic" pitchFamily="34" charset="0"/>
              <a:cs typeface="Arial" pitchFamily="34" charset="0"/>
            </a:endParaRPr>
          </a:p>
          <a:p>
            <a:pPr marL="463550" lvl="3" indent="-285750" algn="just"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Century Gothic" pitchFamily="34" charset="0"/>
                <a:cs typeface="Arial" pitchFamily="34" charset="0"/>
              </a:rPr>
              <a:t>Novas Alternativas de </a:t>
            </a:r>
            <a:r>
              <a:rPr lang="pt-BR" sz="1400" b="1" i="1" dirty="0" err="1" smtClean="0">
                <a:latin typeface="Century Gothic" pitchFamily="34" charset="0"/>
                <a:cs typeface="Arial" pitchFamily="34" charset="0"/>
              </a:rPr>
              <a:t>Funding</a:t>
            </a:r>
            <a:endParaRPr lang="pt-BR" sz="1400" b="1" i="1" dirty="0" smtClean="0">
              <a:latin typeface="Century Gothic" pitchFamily="34" charset="0"/>
              <a:cs typeface="Arial" pitchFamily="34" charset="0"/>
            </a:endParaRPr>
          </a:p>
          <a:p>
            <a:pPr marL="463550" lvl="3" indent="-285750" algn="just">
              <a:buFont typeface="Wingdings" panose="05000000000000000000" pitchFamily="2" charset="2"/>
              <a:buChar char="Ø"/>
            </a:pPr>
            <a:endParaRPr lang="pt-BR" sz="1400" b="1" dirty="0" smtClean="0">
              <a:latin typeface="Century Gothic" pitchFamily="34" charset="0"/>
              <a:cs typeface="Arial" pitchFamily="34" charset="0"/>
            </a:endParaRPr>
          </a:p>
          <a:p>
            <a:pPr marL="355600" lvl="3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Novas Fontes de Financiamento</a:t>
            </a:r>
          </a:p>
          <a:p>
            <a:pPr marL="812800" lvl="4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Debêntures de Infraestrutura</a:t>
            </a:r>
          </a:p>
          <a:p>
            <a:pPr marL="812800" lvl="4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Fundos com lastro em Debêntures de Infraestrutura</a:t>
            </a:r>
          </a:p>
          <a:p>
            <a:pPr marL="812800" lvl="4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Proposta de LCD</a:t>
            </a:r>
          </a:p>
          <a:p>
            <a:pPr marL="812800" lvl="4" indent="-177800" algn="just">
              <a:buFont typeface="Wingdings" pitchFamily="2" charset="2"/>
              <a:buChar char="q"/>
            </a:pPr>
            <a:endParaRPr lang="pt-BR" sz="11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8312" y="214313"/>
            <a:ext cx="74880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435B67"/>
                </a:solidFill>
                <a:ea typeface="+mn-ea"/>
                <a:cs typeface="Arial" panose="020B0604020202020204" pitchFamily="34" charset="0"/>
              </a:rPr>
              <a:t>Financiamento Privado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849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RODAPE.png"/>
          <p:cNvPicPr>
            <a:picLocks noChangeAspect="1"/>
          </p:cNvPicPr>
          <p:nvPr/>
        </p:nvPicPr>
        <p:blipFill rotWithShape="1">
          <a:blip r:embed="rId3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63538" y="741363"/>
            <a:ext cx="8153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kumimoji="0" lang="pt-BR" sz="1600" dirty="0">
              <a:solidFill>
                <a:srgbClr val="7F7F7F"/>
              </a:solidFill>
              <a:cs typeface="Arial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620688"/>
            <a:ext cx="59401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AutoShape 12" descr="data:image/jpeg;base64,/9j/4AAQSkZJRgABAQAAAQABAAD/2wCEAAkGBxQTEhUUExQWFhUXGRcXGBcYGBgaHBoYGBcYFxoXHBgYHCggHBwlHRQYITEiJSkrLi4uGh8zODMsNygtLisBCgoKDg0OGhAQGiwkICQsLCwsLCwsLCwsLCwsLCwsLCwsLCwsLCwsLCwsLCwsLCwsLCwsLCwsLCwsLCwsLCwsLP/AABEIAMIBAwMBIgACEQEDEQH/xAAcAAACAwEBAQEAAAAAAAAAAAADBAECBQAGBwj/xABJEAABAwIDAwkFBAcGBAcAAAABAAIRAyEEEjFBUWEFBhNxgZGh0fAiMlKxwRSCkuEHI0JicqLxFRYzsrPCQ1NzgxckJUSTpNL/xAAZAQADAQEBAAAAAAAAAAAAAAAAAQIDBAX/xAAnEQACAgICAwEAAQQDAAAAAAAAAQIREiEDMRNBUQRhInGB8DIzQv/aAAwDAQACEQMRAD8A920DUW4f1ROllec/vEz4h67VdvOGn8Q7wu7FmeRu03R1dSv0xG6Vg/3hp/EO9WbzgpfEPHyScQyNr7USdEWlWvJbMdVysMct0vi7gforjlqn8R/CfJLAMj0FDFROZjeF9Ow2UPxAcIDGdsH5iyxG8r0vi8D5Kw5Vp/GO4+SFAeRqs22Z+FqhlNut+5ZreVKfxDx8kRvKNP4wqxZNo025RO3dMjtVDCTbjWbHDvVxiW7wimK0NOe0a/NWdltfXtSf2ho1cO9cMUz4m94RTDRoMbMX6tV1V4BAEwN+9Jsxbdjm94VzWG8eCVMdoZxDwYM+GneVJqZol1uzySZqjeqOeEYjsZyDY4wd39EGpA2u7x9Ah5woLkUFjGeW2Dj3/RUdhyR7kcZg+KG2vsnxVjVSpjtFBhZ3jtlXNLQOJI7D9VzsS47SqGuYiSjYaD06jWCBEcRN9/yS+IrCBDWztMetEMuVcwRj7CwtHEwbgnsH5ItTEn9kBt7b4SudcXopCsFWol0k2O+R9UoMOd6e6QDYoNYbgqtoNAsFgMzr6b9kKPsgz+ydD62q7q/BCB9SlsNBy2Nru8eSlBELkDs+Rvo4gX6KoBv6N4HeQlXY9wME33G3hK3MNjcoH6wkjV2knectgnDyu826a3F7jHYVz+RlYnnKOLqkw2Cd3orVr4Cu2kH52lxh3RgGQDpfSb3HiU1TxFH2sxl2udrQTMxObNcdYPXu0aDWVD7NdzgIAHRs2dunYk+VhieWNTEfCe5Q5+I+F34fJewPJWUkuMmLAw0mA4WawbTl9C58Jhm0qmc06b2kFoZXaT+17wBLTNhv949teSQYo8OH1/hf2NPkjA4r4Kx6mv8AoF9DOKZAJwmDE6Zqb27gB7x1nYDoeEpDm64tL3vay5NwKbQCZAHSluxLyMMTw1XF1WmHZmkbDId3G6EeUKh1cT94/Ur1GJ5NY4Q7pKjLlpaWZZ0DhD7jqISf9j02uaOjcW73Etg/w06j3Hw7E/ILExzjiYg9hJny8VzsXvFzfU8dblbz+b+H1D3b4zT2Rk/3KG8j0gCGl4ncR9fqpfKGJh08dffPFMHEEe8CPzkaG8Qnm8gM3kneTTJ8CPkiDkhrbB1SLfsjZ97XqUvnQ8WI0HuJgNdOkZXTO4WueCg1oJmdxkR2XK9C7kOQD9qa0OE5XOaYsZBAbGwoWJ5FDYDq2cuFsuVwjdBAjb6Cb5qViwMhnKl4zERxd3aqzeVnDR7r/vHzTNTklws2C3dGXrOUdQ2nQJLE4Co0SGNjcRPb6Clfqi/YsQ55ZeI9t3rsVmctHa7596y6lAe88tFtcxHbbh3LjkkBzwwAiZuY2kCdm6RO/dr5/wCRYo1By27XNbr/ADRmcvPOlQ/jI+qyGjDmYe603ysBjfBJjUbdqvUptyjI6o6dQB7t26gCCSHSIOxPzMMUbB5dqD/iH/5Afk5d/eB/xn8R81hMZVcbMfHHK2b/AL5GweCfocmUgAX16jCSRekCLEXB6UfJPzMMR8c4qnxn8RRG846nx+P5KGc22EiMQY3vo1WaxBvIcZ2T27EWvzNqg2qsIy5pNKq2I1Fmncn5mGAI85qnxeP5KRzmqb/EeSSqc2q+XNnoXghpfB0OoLReJ8VnVcE5ozONICct6tMGbxYukWabxsKflDE3jzlqb/l5Kv8Aeipv/wAvksB2Dfe9KBGlaiddNH9fdxC5+GeBJbY7ZZGgdv2AjwR5hYnom86H7fk1FbzoO4dx815OInNbu28QShtrtB1kyN51CfmQYns/70/ut8fNcvJQeK5HniGJlg+rq2Y+vzQYUhi4ckbB21iNPEA/MItLlB7bNeRO45fkky1RCamBoUOVajCSHmTcyc1999qJW5YquIJqOtoAQB2xqsyFcO4+KflFRu0uc1VoIblaTq4Mpk9+UyeuUlV5WeTmzOLthJ0ndu7ISDnERx0JGvUdquBv+s92xWpuQUMVOU6jtajj1krm8pVBo49dj80o71tUJNQT2A+3lat8fg3yV/7Wq6Zz3Dv0WaCisI3HvEf5VE8ZAP8A9rVfi8GfVVPLlUC/i1v0SJdw8FDG5nBsQXENkECMxA3JR4430gtjtXlmrnNxYQRG3IA7Q75U4TluoBeLO3bxI/yO/EsllXNUc7Y4uOz9oz9VWi67xvaT+CKnyY4dq6Gk1QHpnc4HfC3slU/vA/4R2ErHpVhGs931XOJ3HuC48EtUOzadzkc0XZ/MfJLt52t0NI77EeXBZefu2/mlsRhQbj13KlGItmzV52UiBlpBzidHEDxg8EuedesUKfj5XWPWpgC/dcnuSwDRsN+ACqMYsTs3H853GS2nSB/hJPfIStTlx7ollOxn3AL779izbbL9gXOqjs4eavFfBGu3l58ZbRrEQAd47yuZzhdIJDTrIEgHjYyCOHFY5PDxVSTs8fySxQ7N9vOAbGO7HR4kHebR5JXGcpNe4uLIvMBxgfik9/BY7id3aFAcQLqlFIRt0OUGiQ4FwMC3Dt6kc8ptYCWU5MjUE2BkWdIGnBebL7XlS2ruKMQPVf208tjpGX09lmsHeLQCNPpCUrVWuOYRmMyJBE3+K5/peyxKeKIM2PWAfmi/bhN2NPZHiEbA0n1GyZ+ahJDFs2078PzC5KwN08i4gAuLPZ1nO2O8hBq4ZzGkuIDpGUSDmG24t6KcxuJovIl1Tb7ILIE7fdMHuQmNwwuDXnf7E98IeJQgJ22G8j6K1eqCZazKN0zfanhTwp0dWHWGEdUC60MLyfg3aOJj43BvzA8FOL9AYDCdw+SOA82kx1mOrj1LZxGIw7fZpUWk/G4uPcCfH5pY1Q2JF9jRMkd9hxTjD6AClhdpgAD3jAgfTU2G9VfAuBAi3xO462CJicZFyGkj3Wi7Wf8A6dxP5LOqViSSTcolyVpAWJHwjx81Ga3ujrvPVrHgqByvTCyyfsZZtNSGqB6uidHF5HeT9FDkKwbrBUoP9qY91tR4O4sY4tJ+9l7YU1TdVBAp1jwp0h/E54q/5aL/AAW3F9ADgPeHWN+8bRdUp1slRrjoC0kb2yJHaJCtgPfb1t2xtG3Z1oNfXsXQA1RwwDi1xOZpc0kHa0wmBhAdCfXFAe/2mv8AjYx3GWzSeT1upud2rSpngubllKL7GAbhv3iesk/RQARssnHCyE9nq/ksc2Iz8ZhMw06tbLLrAixB8h2rckg374Q69AEzlE9sFaxkHZitA3QOAg+KhxA0B6yQnzgWE3aZ4EjwugVhSBiC6+87j2Ksl6EL5JvPUCqlpH9Vd5A92/Xrx4KB2DtuqsREqCOJVg07de1DkjaOtFgcRG09qhvbvXZgR6uuLOJF9qLAg9aoSER8Dh680vZNMAwd1+C5BzrkxnoAwb1ZxhOtpnRpbPCT4wi06EGTDj1WHn8ljGDfYzOpUHuA0a34oueA3j1K0KdOwA/M9aYfpmeYG/6BLMqTcDK3ebz1AR87LZJRQxktLYDW+1Elx91o4bz6gpOo+Jykkn3nEGT5DxVauKdNojtVC+d3cs5TT6YFW059eS5tAKxcev1xUD1qsaf0C7KEKzhCEKxUmp6spcZexHZuAUE+oXetysBIRYgDkOs6KAMf4lV5J4UmMDf9ep3IlY2Pah8pCBQbPu0gSNxqPqVR/JUZ3BdXFqJSLjDGnUyOAJGQkAgj2g1wE6aOAO66G7CufUDGNl3tWkfsAudc20aeuEPCfUKeUWiTFxmME3kTYrUCwdNFpv8Aq6hH3arczR1A0ah++tHA1LRN1ncne10rL+3ScR/FSisO2KT2/fRsBV0PYseaNxEbOWUCpS3KATw9dqJdcQCz2uI0QpIsfXemCNqFVbm3fJWmMHUoz9DvSr8M0zLb8J+Y6kcVIMOn1x3q74338Qre/wC40YNbDOmzQBvkA9sqGjrBvY20+S1MZniG69l9N/VtSvQPDfaaGu3SO+xt67LU9bJcfgsd0T2whOoAakzvnRGzXuNhvaPkh1X6GPLsPktEyQfTDYVLCDYQTrAnhwVwNJAy8Y3bu5TndGh9W2IGDrZho2eMKBTda27dAOqszdHEzxRCIjedfQRYhY0jvb3fkuTBnYbdU+K5FjPa06cCAICHXqhlved8I2HjG3h8lV+KLjlpW3uNrdf7I8fkhBwp+7d2130G5VKaj2UDrTOaqZOxuwDjGnUlKtefXgBsCM5kmShmkFzS5MgKsPZ2Imf1ZQMMNpKIKUxF/XBZ2gJa2bwrmmNmqYo4aBfwXOpKMtisTIjXzUFo3W4eoTf2fchvpkbFS5Pg+wHRfCY6/Nqo5zhr8/qmSbaINR1utaQ5G3TViAOAIMz3InKOHD8YaTTH6ynh2zp7GXDgn8AKvyPTDsVRadA9rnfwsOd/8rSsd1Qvlzrl0l3WbnxJXYMdq0OjfUZqWOcydhyuIkcDEqvKj25nub7uZxA/dkwI2WhDoaJjlZwL6hboXEiBFidyYHV6LsHimh8E0nU3uyyQ5pDKsCQDdjo02lQaHRValKScjnNB3hpIB7RB7VmlamPfehVv+spMDifipTh3d/RNd99IB+kZ02egiM26pbD6QDCYpsPxrz5Km0JAarZmQR17VzWmbzvkXRKuXbJhdSa2Df8AJKxiVZsl3VPddTRtx4Lqw9oXnYfkhFh2grRPQDOXNs6is3GAsdJncI89yaBjyKu1wiDdu/d+V1Sa9gI0cWf2ibm0jX8te5FeGHVuY7IG/iLiZVMVgfaDpmLiIhUp4r9kG4/JDj8Gn9FawkmxbHb3FBpiBLnSNnX2+rrVwtSZgTsOvVe/VvVa7W2zCDNoBtcRMDfHeqz3QnHViIc4g5d3CUPM/Kcw7CNe8dScq4bKZJLbz/FGgibbNUEVMxIzWHqfkrTvZL0Bd1+B2dqlXL4/aHa4qExHpKlYe6yw7+3rQyrN7z4BFpsB87rklNvbK7BNb3otGgdoRG028fNEptjSd2qzch1QSlR0AGqadQytuEGlAuSZ6/BTUqyBeQbyo2xhm0zGnUhEDgjMlLYiiePioXZNAqh7kIvhF6E8VLqB3eCu0IWMlLYnXam6lI6xZJYkR8/qun86uVgkRyZb7RUP7FCrB41cuGH+uT2LJC2KDS3BVnR/i1qNPsY2pVf/ADdEg0uRMQWB4ovymm+sHRboqZAfU/haXDvXcWL0dEzyrTAe4NECGkfeaHfVVwzbdqYxFA/talo1M2LQW+EdSBGGtGmM+EOs0awP3MQzKewPw7fxquH5MqPBLGOcGlgcWtJDTUdkYDGmZ1hvNk9yPye8Va+GexwfUpVWZHAtIqU4xDAQbg5qIb97iixiuGfLeK0KVYxcLMwO7t+i1cIRceu9cv6FWxFKozKlB0aggcZ704KMKrsMDu7vJc+SEI16VzGmvdZVxEWI606aMCCeyfyQThpaCDpI9FNSGI1ACNy6kYtsMTojPZltM9Rj5oURoLK7AMKZbYyWnwQMTh4GYRG9XZVvFlek6DqC07CqT9MDLofqnFxy5SNLyfn3q5xthMibZR531nXqWhi+Tgfagdumu0aJWq3ZY3hvvCCNg4aapur2UmzPr0TmMkZdoM8eFih12jLwgQAUTG4eLueHTPsi/f4+CilhQQMpMwDEE+AC1TVWZsU+zv3+u5SiVKd7ub4+S5VYHtqeHAVuiG5R0w2IgrCF5TbKOFISBHrcnKWEG0X9WS9GraUyyttKiTfoYJ2HO4RuRujgC26OCKyqCq1QHPA2xb161U5NjGqTRMkbI70xlpnYl2Mj0UOpt9WWPb7EmEfVExA7B5qTUtcDuSUcSuc7iTKbiHYatXEABuu3TwWbyk1oYTbYPHqRKtXU7pjtt8pWLjqswOs/T6r1PxceML+gafKhY3CYVnxmvXI/ie2gD/8AWd3rUHO5nQCiKJtgn4IHOP8AiEF9SMuhyi3DVYvO72atOlto0MPTP8Rpis/+es5YweuwDWwtJketyf5So0yWEEf4VIGDtFNrT2+ysbDvsj1Q5sTaQHDTQixt1JgPci8qNw1PFsgk16Ya0iPZqU356bzOoBui8u8tsfyicbTa5vt0q2QxOamGZhIOhLD3rzNapcqr6+iKA3eVeTm0MVUY33WvcG/9MmWHtaWlMNoNF4SvLNbNSwtba+iKbt+fDONEz/220T95MUMaXtBN/Pb8iseaOUGA/Sos0gEevNCdhG67dqjD1SbQUwHDYvKUmiQBwwy6pChhrER67FsgA7PokqBAeWnerhN0yl0Zv2cEkbOM/VCqYIbPXctLEU2jQkqr6LSAZhWpiMl2F6/XBBFI6EdsLVrU27T4+aSqvGyfXUtIybETReWXjMNo8O1XrYQOBcyHDaNo64160SnoFQ0cpzNJB4epVx5PTCzOdR4b+5VGH4C9zadJ2CZK1RUa73h4QevRS7kkOuxwmdHW8QtFvooyi0bAztzT4FctR/J1adAeMsPzXJYP+R6EmPPqyaptSzTceXq6YDvVlgzOhlj0UVo0mUrHFWDVm1ZVjrcYRf6KKdcl3H167UkWkomFDs0j1f1dLFFI02428HqlXNaVm5DN0zTCxlFITCmqIUU3gydEKoAeCjNFht14D+iSjfQC2LqWtt/p5pLCYbpq9Oj/AMypTp/jcG/701jBeN3018UXmYcuLFY6UWVsQ7gKVJ9Rp/EGL2oRxikAlzlxnS4vEVNjq1Ut/hzkN/lhZwQ2D5IgKsB/DsstHlKjaid9Jvg+o2P5UhhXWWnimVQykalN7GRFN7mOaHguL7ONne8TbYgDz+LpQUFzPZT+NIlLsIunYGjgvbwFZu2hWp1ZPwV29C8D79Oh3pbk98SN1+9PczxnrPoD/wBzRrUBOgeW9LSMbf1lJg7Vl4V9wdht68EgN/COsI27/XEo73FI4OpqN9x1pkumCvI5YY8jQg1OrGvopfEP9rMDsVig4hhtBulHsaK4ireQTBAO3d5yl3PnVOBthMHhtQAwHgrUkh0Li+i40CUcsO5TmVX8AA6ibQfmu6B4dOztWzheT3uvEDja3anXUaVP3jJ3C/h5ppS/wFHnxgHPMQYRnURSEbdw19cVpV8aXWYMo7z66kpUpzr661a5Yw0gxoXGJfvjhE+KlMDAE7R4+S5Lzy+hR5xhjTtRW4kaFV6JWDdmqHTJDsqA7UUHZtSDqxB9kabxqQj08Y0+9b5Jy4ZpXQ6G6bO1M0QDOYlsDY2ZO7UR/VBp7xp63IgDiYF+qSVz3voLJOnoIVQ7h4q3ae5BJdrBjefp4ISfYESZ803TeJm8gToI75nhohURtI42sqVTAPGB3f1C04f65pDbFMVUs4+p9QneQjkwuPq7RSpUB/36zZ/kpOWY9jn2Y1zjMw1pcd+g6l6KnyFiXcmimyi/pKmKzuaYYRTpUcrc3SEQC+q+OpenTYjxxdqoleow36Pca4XbTZ/E+f8ATDl6fkn9HNIUXjEdI+u6cr6ZcG0xFoaR7ZmSZtFhGqpQl8FaPH81aLamKoMcJa6o2RrImYI2gxEL7p+kqiHcnV5GgDhwLTM+C8jzW5gU6OIo1C6uTTeHAkNa2RcSMpMTxXvedtLNhqrd7D4f1TSp0xNn5jxVSYIQGPuvofI/6LaVSnTqNrV8hgubDHWmCA7KMptEkHqKJzi/Rk7OHYL2WRdlZziQd7XBhkERY7ZTfHIMkfO8FjXUarKrbupPZUA0kscHgdpELY514UUsZXYz3M+dn/TqgVWR917R2IuM5i45h/wM43sew+BcHeCb5x8nVugwVR9Ko14oGhUblJy/Z3lrHOIFs1N7IO3KdyjFr0VZmYeto6Fqh4OhF72n6hYnJ75BEixhalBx1FlxfritSAOTHX2+SFUfx+fl6hEFUehpwVTvMDaT6suNNe0O0LGoRa+/+vFVkzqe26ipjxMMaXHhp+amnhn1LvdlG4LojDVy1/vwLLU67RbU7hqn6FVwhxA4f18ksxrGWaL7zceaDVnWSjKCf9K/yK0bles5zPZfB3WgjdvWQ5zmmSDO/wDNGpPMDYUbUXA48OIWTk72WKNqz7Q1RWOnZr3dm0pZ9Bzd8bxtCkYpzRG31xQ18A1mB0a+P5LllDHbyuWeEg2ZtzIMjqOu6J6vVktWfctBj1or1MXAtr8uKzw9ejwxvbRId7j1qjavaqCrwUE7tV0iG6OILdD2fknKPKE+93jTuWOJ1TTNLrOfFGfaA12Gbgz2q7GlY1F8XBTf20gaAnjK5Z/ll/5DRoPdFh67USjyk+jPRinMAS+nTqR1dI0xreNyx/tDih4rE5ACXG57psOta/n4HC2xG7iOeOOByjEFoGxtOiNvBi1ucnOnF0aeFayu4OfhWVqjvZkuqvc9uyAQxrR1O33XhXNe9way7nHKJMXNh4lav6QhUdjq7c7QKWSiAwGAKVNrIBN9WnxXRb+jo16XK/KZwdXG/av1NN3RuzOAcXHJ7rQ2/wDit279yQ5X534/B1Q12KFR0Zso9umQZEOzMbJkHThdbGD5vM/sSgXFxdiMQGXO/E5Ou4plaf6S+b/JwxzRWxBoRRYOjbQqVSZfUOfODAmYiD7qaf8AIjO5nfpbxVTF4ejWp0S2rVp0y5udpbneGzGYjbuC+1c5sQ1tMhzoLmvAG/3T9F8TwPJ3IbCHfaMS4tgiKeSCDIIijmBniu56c76VWsx7MRU6IPvLXAwWyRETqIla8cVJ7a0TLRkf+KuKw+ajRZRyNc4AvD3GxiYzgbNISVD9I3K1Qvc3FQBcjJSgC5hssO75K9HBchvPt4jE0idrQ54HEh1GT+Jez/RryPyaMTVZRxbcUKlP/DfhX0yAHD2g94ymziLAG43KJd7BHlcT+kTlNrW1Dii1r9AKdEgWmL0yRrt4rc5J594yvhMURWb01HoHtcKdEk03E0qgylkWcWPJjadBZA5R5Cpu5vh5YOmwmIdSqPAgnLWdSg9lZncF5fmVyVTq4tlFxLW4hr6JIOhew5Nf32tHapsqjdp89cVUIFYUKs29vD0tfutCX5Q5RL3ZujYzQEUm5R15Z12WheVbg6rDHSEEGC0iYcNR2ELUpVaoAcWtd1GD49amcclT2MeOIefdb1E2+vFEdhnOjpXuMaAGw6kvQrHcQeMfRPU3yJO/0fFea5uOkqC0Wo1MoAptiPNX6Qu1F/WxQGzNz661ZzYNzPH1wus3JsTbYGrTmTIlQKe/tRW9V1wCVio5gAt2iVeqSYLVR4kW1QekN7xvjfv6lUdlx2M0cQPULsXRaROh6j9EFjJ69vFPU2RvPch6KMZzBPrzULWfydJmY4XXKvIh2eLqvLjJ2acAguKM5qplXqrRmQ0K7VMKzQgDlYLmtViEAQCrhyorBABWKX0gYJAJ4hVrVhTplxEnWZbpMREzsOxQKsgHeB4oaoRt8xcIKvKOFadOla89VKax7P1axeUcX01WpV/5tR9T8by//cvR8xCWHGYgf8DB4hzTuqPAp0x/M5eUOwJDPTP54PNDB0OiYG4SrTrA5nS803OdlcNgJfJjcElzq5xvx+IOIqMax2VrMrSSIbO/rKxiqBIBtjrdiW5Qog03OJAAIEyNSDFtTorOYSLGOxM4bkthw1ZziS5r6Z1+IwfkEwPKhem5nc4jg8QyuxoeWhzSwnLmDmlusGIMHTYkXcmstA08UnVwI2KuxHu6PPc9BjqHQNy4ypVqn2z+qfVAktGX2oLQdmi8rg8WaT2VG+9Te2o3+Jjg4eICSwtN4n2o67hHaDtSoZ6vn3hAzHViz/Dqltemd7azRUn8TnDsWZhKnsxu+q2OXP1vJ/J+IgSxtTBv66Ls1EdtNzisLBmHRvt9UgHWP2pl9tLyErTbqE1htx2aLz+eNTJYxScPW6Fzmmer5a2VnMhUYe8fLUdq5yi7bqXNlK5xN4aJ6uwb4+quMWNpHC47vFPFiodpN2KtSjBzQPyQ6GLG9t+I13JwV2Ee83jcT81DtMLBCmHNtrs8lOHqkWOzhcK9GuwGzgZ1uO/6JlwBuDJFobFwdPmnG26otMgVuAPFcrU6TSAZFxNy2YNxtUocGtUO0eDc63aFGZcuXtEEZiizr1FcuQIgH13odTUrlyBogqy5ckBbKDqAVL1y5AG/zcP/AKbyt/BgR2HEunvXl3arlyAJcoChcmAxTWzgB/5PF9eH/wBUrlyQGP6+aSqalSuTQEU/oudqpXIA9byWJ5FxE7MdTI4E0Ikdll5+n7w7Fy5IDRdr63JmlsUrlx/p9Axlvu/d/wBwQ8OPbP3/AAKlcuT0wXQti3kVBBOm/rQM5yOMmctO8/uvUrl3/n/60J9lQ89I0yZgD+dOYNxJbf1ChctWItjHHORsk2THIh9uP3T9FC5Zc3/BjibLxdcuXLy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8312" y="214313"/>
            <a:ext cx="74880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435B67"/>
                </a:solidFill>
                <a:cs typeface="Arial" panose="020B0604020202020204" pitchFamily="34" charset="0"/>
              </a:rPr>
              <a:t>Financiamento Privado – Debêntures de Infraestrutura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02424" y="1271622"/>
            <a:ext cx="805656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3" indent="-285750" algn="just"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Century Gothic" pitchFamily="34" charset="0"/>
                <a:cs typeface="Arial" pitchFamily="34" charset="0"/>
              </a:rPr>
              <a:t>Histórico</a:t>
            </a:r>
            <a:endParaRPr lang="pt-BR" sz="1400" b="1" dirty="0">
              <a:latin typeface="Century Gothic" pitchFamily="34" charset="0"/>
              <a:cs typeface="Arial" pitchFamily="34" charset="0"/>
            </a:endParaRPr>
          </a:p>
          <a:p>
            <a:pPr marL="812800" lvl="4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Final de 2010</a:t>
            </a:r>
            <a:r>
              <a:rPr lang="pt-BR" sz="14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– cenário da MP 517: boas perspectivas de crescimento vs. </a:t>
            </a:r>
            <a:r>
              <a:rPr lang="pt-BR" sz="1400" dirty="0">
                <a:latin typeface="Century Gothic" pitchFamily="34" charset="0"/>
                <a:cs typeface="Arial" pitchFamily="34" charset="0"/>
              </a:rPr>
              <a:t>g</a:t>
            </a: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argalos de infraestrutura (BNDES: necessidade de investimentos de R$ 1,3 Bi até 2013);</a:t>
            </a:r>
          </a:p>
          <a:p>
            <a:pPr marL="812800" lvl="4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Financiamento público quase exclusivo para projetos de longo prazo (90% da carteira de crédito com vencimento superior a 5 anos);</a:t>
            </a:r>
          </a:p>
          <a:p>
            <a:pPr marL="812800" lvl="4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Interesse na viabilização de: (i) mercado privado de financiamento de longo prazo; (</a:t>
            </a:r>
            <a:r>
              <a:rPr lang="pt-BR" sz="1400" dirty="0" err="1" smtClean="0">
                <a:latin typeface="Century Gothic" pitchFamily="34" charset="0"/>
                <a:cs typeface="Arial" pitchFamily="34" charset="0"/>
              </a:rPr>
              <a:t>ii</a:t>
            </a: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) mercado de capitais como fonte de financiamento complementar; (</a:t>
            </a:r>
            <a:r>
              <a:rPr lang="pt-BR" sz="1400" dirty="0" err="1" smtClean="0">
                <a:latin typeface="Century Gothic" pitchFamily="34" charset="0"/>
                <a:cs typeface="Arial" pitchFamily="34" charset="0"/>
              </a:rPr>
              <a:t>iii</a:t>
            </a: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) mercado secundário de negociação de títulos de dívida de longo prazo.</a:t>
            </a:r>
          </a:p>
          <a:p>
            <a:pPr marL="177800" lvl="3" algn="just"/>
            <a:endParaRPr lang="pt-BR" sz="1400" b="1" dirty="0" smtClean="0">
              <a:latin typeface="Century Gothic" pitchFamily="34" charset="0"/>
              <a:cs typeface="Arial" pitchFamily="34" charset="0"/>
            </a:endParaRPr>
          </a:p>
          <a:p>
            <a:pPr marL="463550" lvl="3" indent="-285750" algn="just"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Century Gothic" pitchFamily="34" charset="0"/>
                <a:cs typeface="Arial" pitchFamily="34" charset="0"/>
              </a:rPr>
              <a:t> Arcabouço Normativo</a:t>
            </a:r>
          </a:p>
          <a:p>
            <a:pPr marL="812800" lvl="4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Lei 12.431/2011 (MP 517/2010);</a:t>
            </a:r>
            <a:endParaRPr lang="pt-BR" sz="1400" dirty="0">
              <a:latin typeface="Century Gothic" pitchFamily="34" charset="0"/>
              <a:cs typeface="Arial" pitchFamily="34" charset="0"/>
            </a:endParaRPr>
          </a:p>
          <a:p>
            <a:pPr marL="812800" lvl="4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Decreto 7.603/2011</a:t>
            </a:r>
          </a:p>
          <a:p>
            <a:pPr marL="812800" lvl="4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Lei 12.715/2012;</a:t>
            </a:r>
          </a:p>
          <a:p>
            <a:pPr marL="812800" lvl="4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Lei 12.844/13;</a:t>
            </a:r>
          </a:p>
          <a:p>
            <a:pPr marL="812800" lvl="4" indent="-177800" algn="just">
              <a:buFont typeface="Wingdings" pitchFamily="2" charset="2"/>
              <a:buChar char="ü"/>
            </a:pP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Portarias Ministeriais</a:t>
            </a:r>
            <a:endParaRPr lang="pt-BR" sz="1400" dirty="0">
              <a:latin typeface="Century Gothic" pitchFamily="34" charset="0"/>
              <a:cs typeface="Arial" pitchFamily="34" charset="0"/>
            </a:endParaRPr>
          </a:p>
          <a:p>
            <a:pPr marL="355600" lvl="3" indent="-177800" algn="just">
              <a:buFont typeface="Wingdings" pitchFamily="2" charset="2"/>
              <a:buChar char="q"/>
            </a:pPr>
            <a:endParaRPr lang="pt-BR" sz="1400" b="1" dirty="0">
              <a:latin typeface="Century Gothic" pitchFamily="34" charset="0"/>
              <a:cs typeface="Arial" pitchFamily="34" charset="0"/>
            </a:endParaRPr>
          </a:p>
          <a:p>
            <a:pPr marL="463550" lvl="3" indent="-285750" algn="just"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Century Gothic" pitchFamily="34" charset="0"/>
                <a:cs typeface="Arial" pitchFamily="34" charset="0"/>
              </a:rPr>
              <a:t>Principais características</a:t>
            </a:r>
          </a:p>
          <a:p>
            <a:pPr marL="355600" lvl="3" indent="-177800" algn="just">
              <a:buFont typeface="Wingdings" pitchFamily="2" charset="2"/>
              <a:buChar char="q"/>
            </a:pPr>
            <a:endParaRPr lang="pt-BR" sz="1400" b="1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685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RODAPE.png"/>
          <p:cNvPicPr>
            <a:picLocks noChangeAspect="1"/>
          </p:cNvPicPr>
          <p:nvPr/>
        </p:nvPicPr>
        <p:blipFill rotWithShape="1">
          <a:blip r:embed="rId3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63538" y="741363"/>
            <a:ext cx="815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Quadro Comparativo – Tributação</a:t>
            </a:r>
            <a:endParaRPr lang="pt-BR" sz="16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620688"/>
            <a:ext cx="59401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AutoShape 12" descr="data:image/jpeg;base64,/9j/4AAQSkZJRgABAQAAAQABAAD/2wCEAAkGBxQTEhUUExQWFhUXGRcXGBcYGBgaHBoYGBcYFxoXHBgYHCggHBwlHRQYITEiJSkrLi4uGh8zODMsNygtLisBCgoKDg0OGhAQGiwkICQsLCwsLCwsLCwsLCwsLCwsLCwsLCwsLCwsLCwsLCwsLCwsLCwsLCwsLCwsLCwsLCwsLP/AABEIAMIBAwMBIgACEQEDEQH/xAAcAAACAwEBAQEAAAAAAAAAAAADBAECBQAGBwj/xABJEAABAwIDAwkFBAcGBAcAAAABAAIRAyEEEjFBUWEFBhNxgZGh0fAiMlKxwRSCkuEHI0JicqLxFRYzsrPCQ1NzgxckJUSTpNL/xAAZAQADAQEBAAAAAAAAAAAAAAAAAQIDBAX/xAAnEQACAgICAwEAAQQDAAAAAAAAAQIREiEDMRNBUQRhInGB8DIzQv/aAAwDAQACEQMRAD8A920DUW4f1ROllec/vEz4h67VdvOGn8Q7wu7FmeRu03R1dSv0xG6Vg/3hp/EO9WbzgpfEPHyScQyNr7USdEWlWvJbMdVysMct0vi7gforjlqn8R/CfJLAMj0FDFROZjeF9Ow2UPxAcIDGdsH5iyxG8r0vi8D5Kw5Vp/GO4+SFAeRqs22Z+FqhlNut+5ZreVKfxDx8kRvKNP4wqxZNo025RO3dMjtVDCTbjWbHDvVxiW7wimK0NOe0a/NWdltfXtSf2ho1cO9cMUz4m94RTDRoMbMX6tV1V4BAEwN+9Jsxbdjm94VzWG8eCVMdoZxDwYM+GneVJqZol1uzySZqjeqOeEYjsZyDY4wd39EGpA2u7x9Ah5woLkUFjGeW2Dj3/RUdhyR7kcZg+KG2vsnxVjVSpjtFBhZ3jtlXNLQOJI7D9VzsS47SqGuYiSjYaD06jWCBEcRN9/yS+IrCBDWztMetEMuVcwRj7CwtHEwbgnsH5ItTEn9kBt7b4SudcXopCsFWol0k2O+R9UoMOd6e6QDYoNYbgqtoNAsFgMzr6b9kKPsgz+ydD62q7q/BCB9SlsNBy2Nru8eSlBELkDs+Rvo4gX6KoBv6N4HeQlXY9wME33G3hK3MNjcoH6wkjV2knectgnDyu826a3F7jHYVz+RlYnnKOLqkw2Cd3orVr4Cu2kH52lxh3RgGQDpfSb3HiU1TxFH2sxl2udrQTMxObNcdYPXu0aDWVD7NdzgIAHRs2dunYk+VhieWNTEfCe5Q5+I+F34fJewPJWUkuMmLAw0mA4WawbTl9C58Jhm0qmc06b2kFoZXaT+17wBLTNhv949teSQYo8OH1/hf2NPkjA4r4Kx6mv8AoF9DOKZAJwmDE6Zqb27gB7x1nYDoeEpDm64tL3vay5NwKbQCZAHSluxLyMMTw1XF1WmHZmkbDId3G6EeUKh1cT94/Ur1GJ5NY4Q7pKjLlpaWZZ0DhD7jqISf9j02uaOjcW73Etg/w06j3Hw7E/ILExzjiYg9hJny8VzsXvFzfU8dblbz+b+H1D3b4zT2Rk/3KG8j0gCGl4ncR9fqpfKGJh08dffPFMHEEe8CPzkaG8Qnm8gM3kneTTJ8CPkiDkhrbB1SLfsjZ97XqUvnQ8WI0HuJgNdOkZXTO4WueCg1oJmdxkR2XK9C7kOQD9qa0OE5XOaYsZBAbGwoWJ5FDYDq2cuFsuVwjdBAjb6Cb5qViwMhnKl4zERxd3aqzeVnDR7r/vHzTNTklws2C3dGXrOUdQ2nQJLE4Co0SGNjcRPb6Clfqi/YsQ55ZeI9t3rsVmctHa7596y6lAe88tFtcxHbbh3LjkkBzwwAiZuY2kCdm6RO/dr5/wCRYo1By27XNbr/ADRmcvPOlQ/jI+qyGjDmYe603ysBjfBJjUbdqvUptyjI6o6dQB7t26gCCSHSIOxPzMMUbB5dqD/iH/5Afk5d/eB/xn8R81hMZVcbMfHHK2b/AL5GweCfocmUgAX16jCSRekCLEXB6UfJPzMMR8c4qnxn8RRG846nx+P5KGc22EiMQY3vo1WaxBvIcZ2T27EWvzNqg2qsIy5pNKq2I1Fmncn5mGAI85qnxeP5KRzmqb/EeSSqc2q+XNnoXghpfB0OoLReJ8VnVcE5ozONICct6tMGbxYukWabxsKflDE3jzlqb/l5Kv8Aeipv/wAvksB2Dfe9KBGlaiddNH9fdxC5+GeBJbY7ZZGgdv2AjwR5hYnom86H7fk1FbzoO4dx815OInNbu28QShtrtB1kyN51CfmQYns/70/ut8fNcvJQeK5HniGJlg+rq2Y+vzQYUhi4ckbB21iNPEA/MItLlB7bNeRO45fkky1RCamBoUOVajCSHmTcyc1999qJW5YquIJqOtoAQB2xqsyFcO4+KflFRu0uc1VoIblaTq4Mpk9+UyeuUlV5WeTmzOLthJ0ndu7ISDnERx0JGvUdquBv+s92xWpuQUMVOU6jtajj1krm8pVBo49dj80o71tUJNQT2A+3lat8fg3yV/7Wq6Zz3Dv0WaCisI3HvEf5VE8ZAP8A9rVfi8GfVVPLlUC/i1v0SJdw8FDG5nBsQXENkECMxA3JR4430gtjtXlmrnNxYQRG3IA7Q75U4TluoBeLO3bxI/yO/EsllXNUc7Y4uOz9oz9VWi67xvaT+CKnyY4dq6Gk1QHpnc4HfC3slU/vA/4R2ErHpVhGs931XOJ3HuC48EtUOzadzkc0XZ/MfJLt52t0NI77EeXBZefu2/mlsRhQbj13KlGItmzV52UiBlpBzidHEDxg8EuedesUKfj5XWPWpgC/dcnuSwDRsN+ACqMYsTs3H853GS2nSB/hJPfIStTlx7ollOxn3AL779izbbL9gXOqjs4eavFfBGu3l58ZbRrEQAd47yuZzhdIJDTrIEgHjYyCOHFY5PDxVSTs8fySxQ7N9vOAbGO7HR4kHebR5JXGcpNe4uLIvMBxgfik9/BY7id3aFAcQLqlFIRt0OUGiQ4FwMC3Dt6kc8ptYCWU5MjUE2BkWdIGnBebL7XlS2ruKMQPVf208tjpGX09lmsHeLQCNPpCUrVWuOYRmMyJBE3+K5/peyxKeKIM2PWAfmi/bhN2NPZHiEbA0n1GyZ+ahJDFs2078PzC5KwN08i4gAuLPZ1nO2O8hBq4ZzGkuIDpGUSDmG24t6KcxuJovIl1Tb7ILIE7fdMHuQmNwwuDXnf7E98IeJQgJ22G8j6K1eqCZazKN0zfanhTwp0dWHWGEdUC60MLyfg3aOJj43BvzA8FOL9AYDCdw+SOA82kx1mOrj1LZxGIw7fZpUWk/G4uPcCfH5pY1Q2JF9jRMkd9hxTjD6AClhdpgAD3jAgfTU2G9VfAuBAi3xO462CJicZFyGkj3Wi7Wf8A6dxP5LOqViSSTcolyVpAWJHwjx81Ga3ujrvPVrHgqByvTCyyfsZZtNSGqB6uidHF5HeT9FDkKwbrBUoP9qY91tR4O4sY4tJ+9l7YU1TdVBAp1jwp0h/E54q/5aL/AAW3F9ADgPeHWN+8bRdUp1slRrjoC0kb2yJHaJCtgPfb1t2xtG3Z1oNfXsXQA1RwwDi1xOZpc0kHa0wmBhAdCfXFAe/2mv8AjYx3GWzSeT1upud2rSpngubllKL7GAbhv3iesk/RQARssnHCyE9nq/ksc2Iz8ZhMw06tbLLrAixB8h2rckg374Q69AEzlE9sFaxkHZitA3QOAg+KhxA0B6yQnzgWE3aZ4EjwugVhSBiC6+87j2Ksl6EL5JvPUCqlpH9Vd5A92/Xrx4KB2DtuqsREqCOJVg07de1DkjaOtFgcRG09qhvbvXZgR6uuLOJF9qLAg9aoSER8Dh680vZNMAwd1+C5BzrkxnoAwb1ZxhOtpnRpbPCT4wi06EGTDj1WHn8ljGDfYzOpUHuA0a34oueA3j1K0KdOwA/M9aYfpmeYG/6BLMqTcDK3ebz1AR87LZJRQxktLYDW+1Elx91o4bz6gpOo+Jykkn3nEGT5DxVauKdNojtVC+d3cs5TT6YFW059eS5tAKxcev1xUD1qsaf0C7KEKzhCEKxUmp6spcZexHZuAUE+oXetysBIRYgDkOs6KAMf4lV5J4UmMDf9ep3IlY2Pah8pCBQbPu0gSNxqPqVR/JUZ3BdXFqJSLjDGnUyOAJGQkAgj2g1wE6aOAO66G7CufUDGNl3tWkfsAudc20aeuEPCfUKeUWiTFxmME3kTYrUCwdNFpv8Aq6hH3arczR1A0ah++tHA1LRN1ncne10rL+3ScR/FSisO2KT2/fRsBV0PYseaNxEbOWUCpS3KATw9dqJdcQCz2uI0QpIsfXemCNqFVbm3fJWmMHUoz9DvSr8M0zLb8J+Y6kcVIMOn1x3q74338Qre/wC40YNbDOmzQBvkA9sqGjrBvY20+S1MZniG69l9N/VtSvQPDfaaGu3SO+xt67LU9bJcfgsd0T2whOoAakzvnRGzXuNhvaPkh1X6GPLsPktEyQfTDYVLCDYQTrAnhwVwNJAy8Y3bu5TndGh9W2IGDrZho2eMKBTda27dAOqszdHEzxRCIjedfQRYhY0jvb3fkuTBnYbdU+K5FjPa06cCAICHXqhlved8I2HjG3h8lV+KLjlpW3uNrdf7I8fkhBwp+7d2130G5VKaj2UDrTOaqZOxuwDjGnUlKtefXgBsCM5kmShmkFzS5MgKsPZ2Imf1ZQMMNpKIKUxF/XBZ2gJa2bwrmmNmqYo4aBfwXOpKMtisTIjXzUFo3W4eoTf2fchvpkbFS5Pg+wHRfCY6/Nqo5zhr8/qmSbaINR1utaQ5G3TViAOAIMz3InKOHD8YaTTH6ynh2zp7GXDgn8AKvyPTDsVRadA9rnfwsOd/8rSsd1Qvlzrl0l3WbnxJXYMdq0OjfUZqWOcydhyuIkcDEqvKj25nub7uZxA/dkwI2WhDoaJjlZwL6hboXEiBFidyYHV6LsHimh8E0nU3uyyQ5pDKsCQDdjo02lQaHRValKScjnNB3hpIB7RB7VmlamPfehVv+spMDifipTh3d/RNd99IB+kZ02egiM26pbD6QDCYpsPxrz5Km0JAarZmQR17VzWmbzvkXRKuXbJhdSa2Df8AJKxiVZsl3VPddTRtx4Lqw9oXnYfkhFh2grRPQDOXNs6is3GAsdJncI89yaBjyKu1wiDdu/d+V1Sa9gI0cWf2ibm0jX8te5FeGHVuY7IG/iLiZVMVgfaDpmLiIhUp4r9kG4/JDj8Gn9FawkmxbHb3FBpiBLnSNnX2+rrVwtSZgTsOvVe/VvVa7W2zCDNoBtcRMDfHeqz3QnHViIc4g5d3CUPM/Kcw7CNe8dScq4bKZJLbz/FGgibbNUEVMxIzWHqfkrTvZL0Bd1+B2dqlXL4/aHa4qExHpKlYe6yw7+3rQyrN7z4BFpsB87rklNvbK7BNb3otGgdoRG028fNEptjSd2qzch1QSlR0AGqadQytuEGlAuSZ6/BTUqyBeQbyo2xhm0zGnUhEDgjMlLYiiePioXZNAqh7kIvhF6E8VLqB3eCu0IWMlLYnXam6lI6xZJYkR8/qun86uVgkRyZb7RUP7FCrB41cuGH+uT2LJC2KDS3BVnR/i1qNPsY2pVf/ADdEg0uRMQWB4ovymm+sHRboqZAfU/haXDvXcWL0dEzyrTAe4NECGkfeaHfVVwzbdqYxFA/talo1M2LQW+EdSBGGtGmM+EOs0awP3MQzKewPw7fxquH5MqPBLGOcGlgcWtJDTUdkYDGmZ1hvNk9yPye8Va+GexwfUpVWZHAtIqU4xDAQbg5qIb97iixiuGfLeK0KVYxcLMwO7t+i1cIRceu9cv6FWxFKozKlB0aggcZ704KMKrsMDu7vJc+SEI16VzGmvdZVxEWI606aMCCeyfyQThpaCDpI9FNSGI1ACNy6kYtsMTojPZltM9Rj5oURoLK7AMKZbYyWnwQMTh4GYRG9XZVvFlek6DqC07CqT9MDLofqnFxy5SNLyfn3q5xthMibZR531nXqWhi+Tgfagdumu0aJWq3ZY3hvvCCNg4aapur2UmzPr0TmMkZdoM8eFih12jLwgQAUTG4eLueHTPsi/f4+CilhQQMpMwDEE+AC1TVWZsU+zv3+u5SiVKd7ub4+S5VYHtqeHAVuiG5R0w2IgrCF5TbKOFISBHrcnKWEG0X9WS9GraUyyttKiTfoYJ2HO4RuRujgC26OCKyqCq1QHPA2xb161U5NjGqTRMkbI70xlpnYl2Mj0UOpt9WWPb7EmEfVExA7B5qTUtcDuSUcSuc7iTKbiHYatXEABuu3TwWbyk1oYTbYPHqRKtXU7pjtt8pWLjqswOs/T6r1PxceML+gafKhY3CYVnxmvXI/ie2gD/8AWd3rUHO5nQCiKJtgn4IHOP8AiEF9SMuhyi3DVYvO72atOlto0MPTP8Rpis/+es5YweuwDWwtJketyf5So0yWEEf4VIGDtFNrT2+ysbDvsj1Q5sTaQHDTQixt1JgPci8qNw1PFsgk16Ya0iPZqU356bzOoBui8u8tsfyicbTa5vt0q2QxOamGZhIOhLD3rzNapcqr6+iKA3eVeTm0MVUY33WvcG/9MmWHtaWlMNoNF4SvLNbNSwtba+iKbt+fDONEz/220T95MUMaXtBN/Pb8iseaOUGA/Sos0gEevNCdhG67dqjD1SbQUwHDYvKUmiQBwwy6pChhrER67FsgA7PokqBAeWnerhN0yl0Zv2cEkbOM/VCqYIbPXctLEU2jQkqr6LSAZhWpiMl2F6/XBBFI6EdsLVrU27T4+aSqvGyfXUtIybETReWXjMNo8O1XrYQOBcyHDaNo64160SnoFQ0cpzNJB4epVx5PTCzOdR4b+5VGH4C9zadJ2CZK1RUa73h4QevRS7kkOuxwmdHW8QtFvooyi0bAztzT4FctR/J1adAeMsPzXJYP+R6EmPPqyaptSzTceXq6YDvVlgzOhlj0UVo0mUrHFWDVm1ZVjrcYRf6KKdcl3H167UkWkomFDs0j1f1dLFFI02428HqlXNaVm5DN0zTCxlFITCmqIUU3gydEKoAeCjNFht14D+iSjfQC2LqWtt/p5pLCYbpq9Oj/AMypTp/jcG/701jBeN3018UXmYcuLFY6UWVsQ7gKVJ9Rp/EGL2oRxikAlzlxnS4vEVNjq1Ut/hzkN/lhZwQ2D5IgKsB/DsstHlKjaid9Jvg+o2P5UhhXWWnimVQykalN7GRFN7mOaHguL7ONne8TbYgDz+LpQUFzPZT+NIlLsIunYGjgvbwFZu2hWp1ZPwV29C8D79Oh3pbk98SN1+9PczxnrPoD/wBzRrUBOgeW9LSMbf1lJg7Vl4V9wdht68EgN/COsI27/XEo73FI4OpqN9x1pkumCvI5YY8jQg1OrGvopfEP9rMDsVig4hhtBulHsaK4ireQTBAO3d5yl3PnVOBthMHhtQAwHgrUkh0Li+i40CUcsO5TmVX8AA6ibQfmu6B4dOztWzheT3uvEDja3anXUaVP3jJ3C/h5ppS/wFHnxgHPMQYRnURSEbdw19cVpV8aXWYMo7z66kpUpzr661a5Yw0gxoXGJfvjhE+KlMDAE7R4+S5Lzy+hR5xhjTtRW4kaFV6JWDdmqHTJDsqA7UUHZtSDqxB9kabxqQj08Y0+9b5Jy4ZpXQ6G6bO1M0QDOYlsDY2ZO7UR/VBp7xp63IgDiYF+qSVz3voLJOnoIVQ7h4q3ae5BJdrBjefp4ISfYESZ803TeJm8gToI75nhohURtI42sqVTAPGB3f1C04f65pDbFMVUs4+p9QneQjkwuPq7RSpUB/36zZ/kpOWY9jn2Y1zjMw1pcd+g6l6KnyFiXcmimyi/pKmKzuaYYRTpUcrc3SEQC+q+OpenTYjxxdqoleow36Pca4XbTZ/E+f8ATDl6fkn9HNIUXjEdI+u6cr6ZcG0xFoaR7ZmSZtFhGqpQl8FaPH81aLamKoMcJa6o2RrImYI2gxEL7p+kqiHcnV5GgDhwLTM+C8jzW5gU6OIo1C6uTTeHAkNa2RcSMpMTxXvedtLNhqrd7D4f1TSp0xNn5jxVSYIQGPuvofI/6LaVSnTqNrV8hgubDHWmCA7KMptEkHqKJzi/Rk7OHYL2WRdlZziQd7XBhkERY7ZTfHIMkfO8FjXUarKrbupPZUA0kscHgdpELY514UUsZXYz3M+dn/TqgVWR917R2IuM5i45h/wM43sew+BcHeCb5x8nVugwVR9Ko14oGhUblJy/Z3lrHOIFs1N7IO3KdyjFr0VZmYeto6Fqh4OhF72n6hYnJ75BEixhalBx1FlxfritSAOTHX2+SFUfx+fl6hEFUehpwVTvMDaT6suNNe0O0LGoRa+/+vFVkzqe26ipjxMMaXHhp+amnhn1LvdlG4LojDVy1/vwLLU67RbU7hqn6FVwhxA4f18ksxrGWaL7zceaDVnWSjKCf9K/yK0bles5zPZfB3WgjdvWQ5zmmSDO/wDNGpPMDYUbUXA48OIWTk72WKNqz7Q1RWOnZr3dm0pZ9Bzd8bxtCkYpzRG31xQ18A1mB0a+P5LllDHbyuWeEg2ZtzIMjqOu6J6vVktWfctBj1or1MXAtr8uKzw9ejwxvbRId7j1qjavaqCrwUE7tV0iG6OILdD2fknKPKE+93jTuWOJ1TTNLrOfFGfaA12Gbgz2q7GlY1F8XBTf20gaAnjK5Z/ll/5DRoPdFh67USjyk+jPRinMAS+nTqR1dI0xreNyx/tDih4rE5ACXG57psOta/n4HC2xG7iOeOOByjEFoGxtOiNvBi1ucnOnF0aeFayu4OfhWVqjvZkuqvc9uyAQxrR1O33XhXNe9way7nHKJMXNh4lav6QhUdjq7c7QKWSiAwGAKVNrIBN9WnxXRb+jo16XK/KZwdXG/av1NN3RuzOAcXHJ7rQ2/wDit279yQ5X534/B1Q12KFR0Zso9umQZEOzMbJkHThdbGD5vM/sSgXFxdiMQGXO/E5Ou4plaf6S+b/JwxzRWxBoRRYOjbQqVSZfUOfODAmYiD7qaf8AIjO5nfpbxVTF4ejWp0S2rVp0y5udpbneGzGYjbuC+1c5sQ1tMhzoLmvAG/3T9F8TwPJ3IbCHfaMS4tgiKeSCDIIijmBniu56c76VWsx7MRU6IPvLXAwWyRETqIla8cVJ7a0TLRkf+KuKw+ajRZRyNc4AvD3GxiYzgbNISVD9I3K1Qvc3FQBcjJSgC5hssO75K9HBchvPt4jE0idrQ54HEh1GT+Jez/RryPyaMTVZRxbcUKlP/DfhX0yAHD2g94ymziLAG43KJd7BHlcT+kTlNrW1Dii1r9AKdEgWmL0yRrt4rc5J594yvhMURWb01HoHtcKdEk03E0qgylkWcWPJjadBZA5R5Cpu5vh5YOmwmIdSqPAgnLWdSg9lZncF5fmVyVTq4tlFxLW4hr6JIOhew5Nf32tHapsqjdp89cVUIFYUKs29vD0tfutCX5Q5RL3ZujYzQEUm5R15Z12WheVbg6rDHSEEGC0iYcNR2ELUpVaoAcWtd1GD49amcclT2MeOIefdb1E2+vFEdhnOjpXuMaAGw6kvQrHcQeMfRPU3yJO/0fFea5uOkqC0Wo1MoAptiPNX6Qu1F/WxQGzNz661ZzYNzPH1wus3JsTbYGrTmTIlQKe/tRW9V1wCVio5gAt2iVeqSYLVR4kW1QekN7xvjfv6lUdlx2M0cQPULsXRaROh6j9EFjJ69vFPU2RvPch6KMZzBPrzULWfydJmY4XXKvIh2eLqvLjJ2acAguKM5qplXqrRmQ0K7VMKzQgDlYLmtViEAQCrhyorBABWKX0gYJAJ4hVrVhTplxEnWZbpMREzsOxQKsgHeB4oaoRt8xcIKvKOFadOla89VKax7P1axeUcX01WpV/5tR9T8by//cvR8xCWHGYgf8DB4hzTuqPAp0x/M5eUOwJDPTP54PNDB0OiYG4SrTrA5nS803OdlcNgJfJjcElzq5xvx+IOIqMax2VrMrSSIbO/rKxiqBIBtjrdiW5Qog03OJAAIEyNSDFtTorOYSLGOxM4bkthw1ZziS5r6Z1+IwfkEwPKhem5nc4jg8QyuxoeWhzSwnLmDmlusGIMHTYkXcmstA08UnVwI2KuxHu6PPc9BjqHQNy4ypVqn2z+qfVAktGX2oLQdmi8rg8WaT2VG+9Te2o3+Jjg4eICSwtN4n2o67hHaDtSoZ6vn3hAzHViz/Dqltemd7azRUn8TnDsWZhKnsxu+q2OXP1vJ/J+IgSxtTBv66Ls1EdtNzisLBmHRvt9UgHWP2pl9tLyErTbqE1htx2aLz+eNTJYxScPW6Fzmmer5a2VnMhUYe8fLUdq5yi7bqXNlK5xN4aJ6uwb4+quMWNpHC47vFPFiodpN2KtSjBzQPyQ6GLG9t+I13JwV2Ee83jcT81DtMLBCmHNtrs8lOHqkWOzhcK9GuwGzgZ1uO/6JlwBuDJFobFwdPmnG26otMgVuAPFcrU6TSAZFxNy2YNxtUocGtUO0eDc63aFGZcuXtEEZiizr1FcuQIgH13odTUrlyBogqy5ckBbKDqAVL1y5AG/zcP/AKbyt/BgR2HEunvXl3arlyAJcoChcmAxTWzgB/5PF9eH/wBUrlyQGP6+aSqalSuTQEU/oudqpXIA9byWJ5FxE7MdTI4E0Ikdll5+n7w7Fy5IDRdr63JmlsUrlx/p9Axlvu/d/wBwQ8OPbP3/AAKlcuT0wXQti3kVBBOm/rQM5yOMmctO8/uvUrl3/n/60J9lQ89I0yZgD+dOYNxJbf1ChctWItjHHORsk2THIh9uP3T9FC5Zc3/BjibLxdcuXLy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8312" y="214313"/>
            <a:ext cx="74880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435B67"/>
                </a:solidFill>
                <a:cs typeface="Arial" panose="020B0604020202020204" pitchFamily="34" charset="0"/>
              </a:rPr>
              <a:t>Financiamento Privado – Debêntures de Infraestrutura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02424" y="1271622"/>
            <a:ext cx="8056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3" algn="just"/>
            <a:endParaRPr lang="pt-BR" sz="1400" b="1" dirty="0"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9633749"/>
              </p:ext>
            </p:extLst>
          </p:nvPr>
        </p:nvGraphicFramePr>
        <p:xfrm>
          <a:off x="285720" y="1285860"/>
          <a:ext cx="8605018" cy="3850543"/>
        </p:xfrm>
        <a:graphic>
          <a:graphicData uri="http://schemas.openxmlformats.org/drawingml/2006/table">
            <a:tbl>
              <a:tblPr/>
              <a:tblGrid>
                <a:gridCol w="2149344"/>
                <a:gridCol w="2293748"/>
                <a:gridCol w="1997338"/>
                <a:gridCol w="2164588"/>
              </a:tblGrid>
              <a:tr h="639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Investidor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Tributação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Debênture de Infraestrutura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Debênture “Normal”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86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Pessoa Física (BR)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Ganhos / Rendimentos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IRF: 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IRF: 22,5% a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525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Pessoa Jurídica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Ganhos /  Rendimentos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IRF: 15%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(definitivo)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CSL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(9%/15%)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IRF: 22,5% a 15%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(antecipação)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IRPJ/CSL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(34%/40%)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2727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Não - Residente (2689)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(não paraíso fiscal)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Ganhos / Rendimentos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IRF: 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61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Câmbio de entrada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IOF: 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-65" charset="-128"/>
                        </a:rPr>
                        <a:t>IOF: 0% (6% curto prazo)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285750" y="5303838"/>
            <a:ext cx="8215313" cy="4603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Century Gothic" panose="020B0502020202020204" pitchFamily="34" charset="0"/>
              </a:rPr>
              <a:t>*</a:t>
            </a:r>
            <a:r>
              <a:rPr lang="pt-BR" sz="1200" dirty="0">
                <a:latin typeface="Century Gothic" panose="020B0502020202020204" pitchFamily="34" charset="0"/>
              </a:rPr>
              <a:t>operação de câmbio para o pagamento de juros / retorno dos recursos investidos pelo estrangeiro tributada à alíquota 0% pelo IOF/Câmbio.</a:t>
            </a:r>
          </a:p>
        </p:txBody>
      </p:sp>
    </p:spTree>
    <p:extLst>
      <p:ext uri="{BB962C8B-B14F-4D97-AF65-F5344CB8AC3E}">
        <p14:creationId xmlns:p14="http://schemas.microsoft.com/office/powerpoint/2010/main" xmlns="" val="235503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RODAPE.png"/>
          <p:cNvPicPr>
            <a:picLocks noChangeAspect="1"/>
          </p:cNvPicPr>
          <p:nvPr/>
        </p:nvPicPr>
        <p:blipFill rotWithShape="1">
          <a:blip r:embed="rId3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63538" y="741363"/>
            <a:ext cx="8153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kumimoji="0" lang="pt-BR" sz="1600" dirty="0">
              <a:solidFill>
                <a:srgbClr val="7F7F7F"/>
              </a:solidFill>
              <a:cs typeface="Arial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620688"/>
            <a:ext cx="59401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AutoShape 12" descr="data:image/jpeg;base64,/9j/4AAQSkZJRgABAQAAAQABAAD/2wCEAAkGBxQTEhUUExQWFhUXGRcXGBcYGBgaHBoYGBcYFxoXHBgYHCggHBwlHRQYITEiJSkrLi4uGh8zODMsNygtLisBCgoKDg0OGhAQGiwkICQsLCwsLCwsLCwsLCwsLCwsLCwsLCwsLCwsLCwsLCwsLCwsLCwsLCwsLCwsLCwsLCwsLP/AABEIAMIBAwMBIgACEQEDEQH/xAAcAAACAwEBAQEAAAAAAAAAAAADBAECBQAGBwj/xABJEAABAwIDAwkFBAcGBAcAAAABAAIRAyEEEjFBUWEFBhNxgZGh0fAiMlKxwRSCkuEHI0JicqLxFRYzsrPCQ1NzgxckJUSTpNL/xAAZAQADAQEBAAAAAAAAAAAAAAAAAQIDBAX/xAAnEQACAgICAwEAAQQDAAAAAAAAAQIREiEDMRNBUQRhInGB8DIzQv/aAAwDAQACEQMRAD8A920DUW4f1ROllec/vEz4h67VdvOGn8Q7wu7FmeRu03R1dSv0xG6Vg/3hp/EO9WbzgpfEPHyScQyNr7USdEWlWvJbMdVysMct0vi7gforjlqn8R/CfJLAMj0FDFROZjeF9Ow2UPxAcIDGdsH5iyxG8r0vi8D5Kw5Vp/GO4+SFAeRqs22Z+FqhlNut+5ZreVKfxDx8kRvKNP4wqxZNo025RO3dMjtVDCTbjWbHDvVxiW7wimK0NOe0a/NWdltfXtSf2ho1cO9cMUz4m94RTDRoMbMX6tV1V4BAEwN+9Jsxbdjm94VzWG8eCVMdoZxDwYM+GneVJqZol1uzySZqjeqOeEYjsZyDY4wd39EGpA2u7x9Ah5woLkUFjGeW2Dj3/RUdhyR7kcZg+KG2vsnxVjVSpjtFBhZ3jtlXNLQOJI7D9VzsS47SqGuYiSjYaD06jWCBEcRN9/yS+IrCBDWztMetEMuVcwRj7CwtHEwbgnsH5ItTEn9kBt7b4SudcXopCsFWol0k2O+R9UoMOd6e6QDYoNYbgqtoNAsFgMzr6b9kKPsgz+ydD62q7q/BCB9SlsNBy2Nru8eSlBELkDs+Rvo4gX6KoBv6N4HeQlXY9wME33G3hK3MNjcoH6wkjV2knectgnDyu826a3F7jHYVz+RlYnnKOLqkw2Cd3orVr4Cu2kH52lxh3RgGQDpfSb3HiU1TxFH2sxl2udrQTMxObNcdYPXu0aDWVD7NdzgIAHRs2dunYk+VhieWNTEfCe5Q5+I+F34fJewPJWUkuMmLAw0mA4WawbTl9C58Jhm0qmc06b2kFoZXaT+17wBLTNhv949teSQYo8OH1/hf2NPkjA4r4Kx6mv8AoF9DOKZAJwmDE6Zqb27gB7x1nYDoeEpDm64tL3vay5NwKbQCZAHSluxLyMMTw1XF1WmHZmkbDId3G6EeUKh1cT94/Ur1GJ5NY4Q7pKjLlpaWZZ0DhD7jqISf9j02uaOjcW73Etg/w06j3Hw7E/ILExzjiYg9hJny8VzsXvFzfU8dblbz+b+H1D3b4zT2Rk/3KG8j0gCGl4ncR9fqpfKGJh08dffPFMHEEe8CPzkaG8Qnm8gM3kneTTJ8CPkiDkhrbB1SLfsjZ97XqUvnQ8WI0HuJgNdOkZXTO4WueCg1oJmdxkR2XK9C7kOQD9qa0OE5XOaYsZBAbGwoWJ5FDYDq2cuFsuVwjdBAjb6Cb5qViwMhnKl4zERxd3aqzeVnDR7r/vHzTNTklws2C3dGXrOUdQ2nQJLE4Co0SGNjcRPb6Clfqi/YsQ55ZeI9t3rsVmctHa7596y6lAe88tFtcxHbbh3LjkkBzwwAiZuY2kCdm6RO/dr5/wCRYo1By27XNbr/ADRmcvPOlQ/jI+qyGjDmYe603ysBjfBJjUbdqvUptyjI6o6dQB7t26gCCSHSIOxPzMMUbB5dqD/iH/5Afk5d/eB/xn8R81hMZVcbMfHHK2b/AL5GweCfocmUgAX16jCSRekCLEXB6UfJPzMMR8c4qnxn8RRG846nx+P5KGc22EiMQY3vo1WaxBvIcZ2T27EWvzNqg2qsIy5pNKq2I1Fmncn5mGAI85qnxeP5KRzmqb/EeSSqc2q+XNnoXghpfB0OoLReJ8VnVcE5ozONICct6tMGbxYukWabxsKflDE3jzlqb/l5Kv8Aeipv/wAvksB2Dfe9KBGlaiddNH9fdxC5+GeBJbY7ZZGgdv2AjwR5hYnom86H7fk1FbzoO4dx815OInNbu28QShtrtB1kyN51CfmQYns/70/ut8fNcvJQeK5HniGJlg+rq2Y+vzQYUhi4ckbB21iNPEA/MItLlB7bNeRO45fkky1RCamBoUOVajCSHmTcyc1999qJW5YquIJqOtoAQB2xqsyFcO4+KflFRu0uc1VoIblaTq4Mpk9+UyeuUlV5WeTmzOLthJ0ndu7ISDnERx0JGvUdquBv+s92xWpuQUMVOU6jtajj1krm8pVBo49dj80o71tUJNQT2A+3lat8fg3yV/7Wq6Zz3Dv0WaCisI3HvEf5VE8ZAP8A9rVfi8GfVVPLlUC/i1v0SJdw8FDG5nBsQXENkECMxA3JR4430gtjtXlmrnNxYQRG3IA7Q75U4TluoBeLO3bxI/yO/EsllXNUc7Y4uOz9oz9VWi67xvaT+CKnyY4dq6Gk1QHpnc4HfC3slU/vA/4R2ErHpVhGs931XOJ3HuC48EtUOzadzkc0XZ/MfJLt52t0NI77EeXBZefu2/mlsRhQbj13KlGItmzV52UiBlpBzidHEDxg8EuedesUKfj5XWPWpgC/dcnuSwDRsN+ACqMYsTs3H853GS2nSB/hJPfIStTlx7ollOxn3AL779izbbL9gXOqjs4eavFfBGu3l58ZbRrEQAd47yuZzhdIJDTrIEgHjYyCOHFY5PDxVSTs8fySxQ7N9vOAbGO7HR4kHebR5JXGcpNe4uLIvMBxgfik9/BY7id3aFAcQLqlFIRt0OUGiQ4FwMC3Dt6kc8ptYCWU5MjUE2BkWdIGnBebL7XlS2ruKMQPVf208tjpGX09lmsHeLQCNPpCUrVWuOYRmMyJBE3+K5/peyxKeKIM2PWAfmi/bhN2NPZHiEbA0n1GyZ+ahJDFs2078PzC5KwN08i4gAuLPZ1nO2O8hBq4ZzGkuIDpGUSDmG24t6KcxuJovIl1Tb7ILIE7fdMHuQmNwwuDXnf7E98IeJQgJ22G8j6K1eqCZazKN0zfanhTwp0dWHWGEdUC60MLyfg3aOJj43BvzA8FOL9AYDCdw+SOA82kx1mOrj1LZxGIw7fZpUWk/G4uPcCfH5pY1Q2JF9jRMkd9hxTjD6AClhdpgAD3jAgfTU2G9VfAuBAi3xO462CJicZFyGkj3Wi7Wf8A6dxP5LOqViSSTcolyVpAWJHwjx81Ga3ujrvPVrHgqByvTCyyfsZZtNSGqB6uidHF5HeT9FDkKwbrBUoP9qY91tR4O4sY4tJ+9l7YU1TdVBAp1jwp0h/E54q/5aL/AAW3F9ADgPeHWN+8bRdUp1slRrjoC0kb2yJHaJCtgPfb1t2xtG3Z1oNfXsXQA1RwwDi1xOZpc0kHa0wmBhAdCfXFAe/2mv8AjYx3GWzSeT1upud2rSpngubllKL7GAbhv3iesk/RQARssnHCyE9nq/ksc2Iz8ZhMw06tbLLrAixB8h2rckg374Q69AEzlE9sFaxkHZitA3QOAg+KhxA0B6yQnzgWE3aZ4EjwugVhSBiC6+87j2Ksl6EL5JvPUCqlpH9Vd5A92/Xrx4KB2DtuqsREqCOJVg07de1DkjaOtFgcRG09qhvbvXZgR6uuLOJF9qLAg9aoSER8Dh680vZNMAwd1+C5BzrkxnoAwb1ZxhOtpnRpbPCT4wi06EGTDj1WHn8ljGDfYzOpUHuA0a34oueA3j1K0KdOwA/M9aYfpmeYG/6BLMqTcDK3ebz1AR87LZJRQxktLYDW+1Elx91o4bz6gpOo+Jykkn3nEGT5DxVauKdNojtVC+d3cs5TT6YFW059eS5tAKxcev1xUD1qsaf0C7KEKzhCEKxUmp6spcZexHZuAUE+oXetysBIRYgDkOs6KAMf4lV5J4UmMDf9ep3IlY2Pah8pCBQbPu0gSNxqPqVR/JUZ3BdXFqJSLjDGnUyOAJGQkAgj2g1wE6aOAO66G7CufUDGNl3tWkfsAudc20aeuEPCfUKeUWiTFxmME3kTYrUCwdNFpv8Aq6hH3arczR1A0ah++tHA1LRN1ncne10rL+3ScR/FSisO2KT2/fRsBV0PYseaNxEbOWUCpS3KATw9dqJdcQCz2uI0QpIsfXemCNqFVbm3fJWmMHUoz9DvSr8M0zLb8J+Y6kcVIMOn1x3q74338Qre/wC40YNbDOmzQBvkA9sqGjrBvY20+S1MZniG69l9N/VtSvQPDfaaGu3SO+xt67LU9bJcfgsd0T2whOoAakzvnRGzXuNhvaPkh1X6GPLsPktEyQfTDYVLCDYQTrAnhwVwNJAy8Y3bu5TndGh9W2IGDrZho2eMKBTda27dAOqszdHEzxRCIjedfQRYhY0jvb3fkuTBnYbdU+K5FjPa06cCAICHXqhlved8I2HjG3h8lV+KLjlpW3uNrdf7I8fkhBwp+7d2130G5VKaj2UDrTOaqZOxuwDjGnUlKtefXgBsCM5kmShmkFzS5MgKsPZ2Imf1ZQMMNpKIKUxF/XBZ2gJa2bwrmmNmqYo4aBfwXOpKMtisTIjXzUFo3W4eoTf2fchvpkbFS5Pg+wHRfCY6/Nqo5zhr8/qmSbaINR1utaQ5G3TViAOAIMz3InKOHD8YaTTH6ynh2zp7GXDgn8AKvyPTDsVRadA9rnfwsOd/8rSsd1Qvlzrl0l3WbnxJXYMdq0OjfUZqWOcydhyuIkcDEqvKj25nub7uZxA/dkwI2WhDoaJjlZwL6hboXEiBFidyYHV6LsHimh8E0nU3uyyQ5pDKsCQDdjo02lQaHRValKScjnNB3hpIB7RB7VmlamPfehVv+spMDifipTh3d/RNd99IB+kZ02egiM26pbD6QDCYpsPxrz5Km0JAarZmQR17VzWmbzvkXRKuXbJhdSa2Df8AJKxiVZsl3VPddTRtx4Lqw9oXnYfkhFh2grRPQDOXNs6is3GAsdJncI89yaBjyKu1wiDdu/d+V1Sa9gI0cWf2ibm0jX8te5FeGHVuY7IG/iLiZVMVgfaDpmLiIhUp4r9kG4/JDj8Gn9FawkmxbHb3FBpiBLnSNnX2+rrVwtSZgTsOvVe/VvVa7W2zCDNoBtcRMDfHeqz3QnHViIc4g5d3CUPM/Kcw7CNe8dScq4bKZJLbz/FGgibbNUEVMxIzWHqfkrTvZL0Bd1+B2dqlXL4/aHa4qExHpKlYe6yw7+3rQyrN7z4BFpsB87rklNvbK7BNb3otGgdoRG028fNEptjSd2qzch1QSlR0AGqadQytuEGlAuSZ6/BTUqyBeQbyo2xhm0zGnUhEDgjMlLYiiePioXZNAqh7kIvhF6E8VLqB3eCu0IWMlLYnXam6lI6xZJYkR8/qun86uVgkRyZb7RUP7FCrB41cuGH+uT2LJC2KDS3BVnR/i1qNPsY2pVf/ADdEg0uRMQWB4ovymm+sHRboqZAfU/haXDvXcWL0dEzyrTAe4NECGkfeaHfVVwzbdqYxFA/talo1M2LQW+EdSBGGtGmM+EOs0awP3MQzKewPw7fxquH5MqPBLGOcGlgcWtJDTUdkYDGmZ1hvNk9yPye8Va+GexwfUpVWZHAtIqU4xDAQbg5qIb97iixiuGfLeK0KVYxcLMwO7t+i1cIRceu9cv6FWxFKozKlB0aggcZ704KMKrsMDu7vJc+SEI16VzGmvdZVxEWI606aMCCeyfyQThpaCDpI9FNSGI1ACNy6kYtsMTojPZltM9Rj5oURoLK7AMKZbYyWnwQMTh4GYRG9XZVvFlek6DqC07CqT9MDLofqnFxy5SNLyfn3q5xthMibZR531nXqWhi+Tgfagdumu0aJWq3ZY3hvvCCNg4aapur2UmzPr0TmMkZdoM8eFih12jLwgQAUTG4eLueHTPsi/f4+CilhQQMpMwDEE+AC1TVWZsU+zv3+u5SiVKd7ub4+S5VYHtqeHAVuiG5R0w2IgrCF5TbKOFISBHrcnKWEG0X9WS9GraUyyttKiTfoYJ2HO4RuRujgC26OCKyqCq1QHPA2xb161U5NjGqTRMkbI70xlpnYl2Mj0UOpt9WWPb7EmEfVExA7B5qTUtcDuSUcSuc7iTKbiHYatXEABuu3TwWbyk1oYTbYPHqRKtXU7pjtt8pWLjqswOs/T6r1PxceML+gafKhY3CYVnxmvXI/ie2gD/8AWd3rUHO5nQCiKJtgn4IHOP8AiEF9SMuhyi3DVYvO72atOlto0MPTP8Rpis/+es5YweuwDWwtJketyf5So0yWEEf4VIGDtFNrT2+ysbDvsj1Q5sTaQHDTQixt1JgPci8qNw1PFsgk16Ya0iPZqU356bzOoBui8u8tsfyicbTa5vt0q2QxOamGZhIOhLD3rzNapcqr6+iKA3eVeTm0MVUY33WvcG/9MmWHtaWlMNoNF4SvLNbNSwtba+iKbt+fDONEz/220T95MUMaXtBN/Pb8iseaOUGA/Sos0gEevNCdhG67dqjD1SbQUwHDYvKUmiQBwwy6pChhrER67FsgA7PokqBAeWnerhN0yl0Zv2cEkbOM/VCqYIbPXctLEU2jQkqr6LSAZhWpiMl2F6/XBBFI6EdsLVrU27T4+aSqvGyfXUtIybETReWXjMNo8O1XrYQOBcyHDaNo64160SnoFQ0cpzNJB4epVx5PTCzOdR4b+5VGH4C9zadJ2CZK1RUa73h4QevRS7kkOuxwmdHW8QtFvooyi0bAztzT4FctR/J1adAeMsPzXJYP+R6EmPPqyaptSzTceXq6YDvVlgzOhlj0UVo0mUrHFWDVm1ZVjrcYRf6KKdcl3H167UkWkomFDs0j1f1dLFFI02428HqlXNaVm5DN0zTCxlFITCmqIUU3gydEKoAeCjNFht14D+iSjfQC2LqWtt/p5pLCYbpq9Oj/AMypTp/jcG/701jBeN3018UXmYcuLFY6UWVsQ7gKVJ9Rp/EGL2oRxikAlzlxnS4vEVNjq1Ut/hzkN/lhZwQ2D5IgKsB/DsstHlKjaid9Jvg+o2P5UhhXWWnimVQykalN7GRFN7mOaHguL7ONne8TbYgDz+LpQUFzPZT+NIlLsIunYGjgvbwFZu2hWp1ZPwV29C8D79Oh3pbk98SN1+9PczxnrPoD/wBzRrUBOgeW9LSMbf1lJg7Vl4V9wdht68EgN/COsI27/XEo73FI4OpqN9x1pkumCvI5YY8jQg1OrGvopfEP9rMDsVig4hhtBulHsaK4ireQTBAO3d5yl3PnVOBthMHhtQAwHgrUkh0Li+i40CUcsO5TmVX8AA6ibQfmu6B4dOztWzheT3uvEDja3anXUaVP3jJ3C/h5ppS/wFHnxgHPMQYRnURSEbdw19cVpV8aXWYMo7z66kpUpzr661a5Yw0gxoXGJfvjhE+KlMDAE7R4+S5Lzy+hR5xhjTtRW4kaFV6JWDdmqHTJDsqA7UUHZtSDqxB9kabxqQj08Y0+9b5Jy4ZpXQ6G6bO1M0QDOYlsDY2ZO7UR/VBp7xp63IgDiYF+qSVz3voLJOnoIVQ7h4q3ae5BJdrBjefp4ISfYESZ803TeJm8gToI75nhohURtI42sqVTAPGB3f1C04f65pDbFMVUs4+p9QneQjkwuPq7RSpUB/36zZ/kpOWY9jn2Y1zjMw1pcd+g6l6KnyFiXcmimyi/pKmKzuaYYRTpUcrc3SEQC+q+OpenTYjxxdqoleow36Pca4XbTZ/E+f8ATDl6fkn9HNIUXjEdI+u6cr6ZcG0xFoaR7ZmSZtFhGqpQl8FaPH81aLamKoMcJa6o2RrImYI2gxEL7p+kqiHcnV5GgDhwLTM+C8jzW5gU6OIo1C6uTTeHAkNa2RcSMpMTxXvedtLNhqrd7D4f1TSp0xNn5jxVSYIQGPuvofI/6LaVSnTqNrV8hgubDHWmCA7KMptEkHqKJzi/Rk7OHYL2WRdlZziQd7XBhkERY7ZTfHIMkfO8FjXUarKrbupPZUA0kscHgdpELY514UUsZXYz3M+dn/TqgVWR917R2IuM5i45h/wM43sew+BcHeCb5x8nVugwVR9Ko14oGhUblJy/Z3lrHOIFs1N7IO3KdyjFr0VZmYeto6Fqh4OhF72n6hYnJ75BEixhalBx1FlxfritSAOTHX2+SFUfx+fl6hEFUehpwVTvMDaT6suNNe0O0LGoRa+/+vFVkzqe26ipjxMMaXHhp+amnhn1LvdlG4LojDVy1/vwLLU67RbU7hqn6FVwhxA4f18ksxrGWaL7zceaDVnWSjKCf9K/yK0bles5zPZfB3WgjdvWQ5zmmSDO/wDNGpPMDYUbUXA48OIWTk72WKNqz7Q1RWOnZr3dm0pZ9Bzd8bxtCkYpzRG31xQ18A1mB0a+P5LllDHbyuWeEg2ZtzIMjqOu6J6vVktWfctBj1or1MXAtr8uKzw9ejwxvbRId7j1qjavaqCrwUE7tV0iG6OILdD2fknKPKE+93jTuWOJ1TTNLrOfFGfaA12Gbgz2q7GlY1F8XBTf20gaAnjK5Z/ll/5DRoPdFh67USjyk+jPRinMAS+nTqR1dI0xreNyx/tDih4rE5ACXG57psOta/n4HC2xG7iOeOOByjEFoGxtOiNvBi1ucnOnF0aeFayu4OfhWVqjvZkuqvc9uyAQxrR1O33XhXNe9way7nHKJMXNh4lav6QhUdjq7c7QKWSiAwGAKVNrIBN9WnxXRb+jo16XK/KZwdXG/av1NN3RuzOAcXHJ7rQ2/wDit279yQ5X534/B1Q12KFR0Zso9umQZEOzMbJkHThdbGD5vM/sSgXFxdiMQGXO/E5Ou4plaf6S+b/JwxzRWxBoRRYOjbQqVSZfUOfODAmYiD7qaf8AIjO5nfpbxVTF4ejWp0S2rVp0y5udpbneGzGYjbuC+1c5sQ1tMhzoLmvAG/3T9F8TwPJ3IbCHfaMS4tgiKeSCDIIijmBniu56c76VWsx7MRU6IPvLXAwWyRETqIla8cVJ7a0TLRkf+KuKw+ajRZRyNc4AvD3GxiYzgbNISVD9I3K1Qvc3FQBcjJSgC5hssO75K9HBchvPt4jE0idrQ54HEh1GT+Jez/RryPyaMTVZRxbcUKlP/DfhX0yAHD2g94ymziLAG43KJd7BHlcT+kTlNrW1Dii1r9AKdEgWmL0yRrt4rc5J594yvhMURWb01HoHtcKdEk03E0qgylkWcWPJjadBZA5R5Cpu5vh5YOmwmIdSqPAgnLWdSg9lZncF5fmVyVTq4tlFxLW4hr6JIOhew5Nf32tHapsqjdp89cVUIFYUKs29vD0tfutCX5Q5RL3ZujYzQEUm5R15Z12WheVbg6rDHSEEGC0iYcNR2ELUpVaoAcWtd1GD49amcclT2MeOIefdb1E2+vFEdhnOjpXuMaAGw6kvQrHcQeMfRPU3yJO/0fFea5uOkqC0Wo1MoAptiPNX6Qu1F/WxQGzNz661ZzYNzPH1wus3JsTbYGrTmTIlQKe/tRW9V1wCVio5gAt2iVeqSYLVR4kW1QekN7xvjfv6lUdlx2M0cQPULsXRaROh6j9EFjJ69vFPU2RvPch6KMZzBPrzULWfydJmY4XXKvIh2eLqvLjJ2acAguKM5qplXqrRmQ0K7VMKzQgDlYLmtViEAQCrhyorBABWKX0gYJAJ4hVrVhTplxEnWZbpMREzsOxQKsgHeB4oaoRt8xcIKvKOFadOla89VKax7P1axeUcX01WpV/5tR9T8by//cvR8xCWHGYgf8DB4hzTuqPAp0x/M5eUOwJDPTP54PNDB0OiYG4SrTrA5nS803OdlcNgJfJjcElzq5xvx+IOIqMax2VrMrSSIbO/rKxiqBIBtjrdiW5Qog03OJAAIEyNSDFtTorOYSLGOxM4bkthw1ZziS5r6Z1+IwfkEwPKhem5nc4jg8QyuxoeWhzSwnLmDmlusGIMHTYkXcmstA08UnVwI2KuxHu6PPc9BjqHQNy4ypVqn2z+qfVAktGX2oLQdmi8rg8WaT2VG+9Te2o3+Jjg4eICSwtN4n2o67hHaDtSoZ6vn3hAzHViz/Dqltemd7azRUn8TnDsWZhKnsxu+q2OXP1vJ/J+IgSxtTBv66Ls1EdtNzisLBmHRvt9UgHWP2pl9tLyErTbqE1htx2aLz+eNTJYxScPW6Fzmmer5a2VnMhUYe8fLUdq5yi7bqXNlK5xN4aJ6uwb4+quMWNpHC47vFPFiodpN2KtSjBzQPyQ6GLG9t+I13JwV2Ee83jcT81DtMLBCmHNtrs8lOHqkWOzhcK9GuwGzgZ1uO/6JlwBuDJFobFwdPmnG26otMgVuAPFcrU6TSAZFxNy2YNxtUocGtUO0eDc63aFGZcuXtEEZiizr1FcuQIgH13odTUrlyBogqy5ckBbKDqAVL1y5AG/zcP/AKbyt/BgR2HEunvXl3arlyAJcoChcmAxTWzgB/5PF9eH/wBUrlyQGP6+aSqalSuTQEU/oudqpXIA9byWJ5FxE7MdTI4E0Ikdll5+n7w7Fy5IDRdr63JmlsUrlx/p9Axlvu/d/wBwQ8OPbP3/AAKlcuT0wXQti3kVBBOm/rQM5yOMmctO8/uvUrl3/n/60J9lQ89I0yZgD+dOYNxJbf1ChctWItjHHORsk2THIh9uP3T9FC5Zc3/BjibLxdcuXLy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8312" y="214313"/>
            <a:ext cx="74880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435B67"/>
                </a:solidFill>
                <a:cs typeface="Arial" panose="020B0604020202020204" pitchFamily="34" charset="0"/>
              </a:rPr>
              <a:t>Financiamento Privado – Debêntures de Infraestrutura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02424" y="1271622"/>
            <a:ext cx="8056563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20"/>
              </a:lnSpc>
              <a:buClr>
                <a:srgbClr val="71032A"/>
              </a:buClr>
              <a:defRPr/>
            </a:pPr>
            <a:r>
              <a:rPr lang="pt-BR" sz="1900" dirty="0" smtClean="0">
                <a:latin typeface="Century Gothic" panose="020B0502020202020204" pitchFamily="34" charset="0"/>
                <a:cs typeface="Arial" charset="0"/>
              </a:rPr>
              <a:t>- </a:t>
            </a:r>
            <a:r>
              <a:rPr lang="pt-BR" sz="1900" dirty="0">
                <a:latin typeface="Century Gothic" panose="020B0502020202020204" pitchFamily="34" charset="0"/>
                <a:cs typeface="Arial" charset="0"/>
              </a:rPr>
              <a:t>2012: 4 ofertas (2 ofertas 476 e 2 ofertas 400)</a:t>
            </a:r>
          </a:p>
          <a:p>
            <a:pPr algn="just">
              <a:lnSpc>
                <a:spcPts val="2520"/>
              </a:lnSpc>
              <a:buClr>
                <a:srgbClr val="71032A"/>
              </a:buClr>
              <a:defRPr/>
            </a:pPr>
            <a:r>
              <a:rPr lang="pt-BR" sz="1900" dirty="0">
                <a:latin typeface="Century Gothic" panose="020B0502020202020204" pitchFamily="34" charset="0"/>
                <a:cs typeface="Arial" charset="0"/>
              </a:rPr>
              <a:t>- 2013: 10 ofertas (5 ofertas 476 e 5 ofertas 400)</a:t>
            </a:r>
          </a:p>
          <a:p>
            <a:pPr algn="just">
              <a:lnSpc>
                <a:spcPts val="2520"/>
              </a:lnSpc>
              <a:buClr>
                <a:srgbClr val="71032A"/>
              </a:buClr>
              <a:defRPr/>
            </a:pPr>
            <a:r>
              <a:rPr lang="pt-BR" sz="1900" dirty="0">
                <a:latin typeface="Century Gothic" panose="020B0502020202020204" pitchFamily="34" charset="0"/>
                <a:cs typeface="Arial" charset="0"/>
              </a:rPr>
              <a:t>- 2014: 17 ofertas (13 ofertas 476 e 4 ofertas 400)</a:t>
            </a:r>
          </a:p>
          <a:p>
            <a:pPr algn="just">
              <a:lnSpc>
                <a:spcPts val="2520"/>
              </a:lnSpc>
              <a:buClr>
                <a:srgbClr val="71032A"/>
              </a:buClr>
              <a:defRPr/>
            </a:pPr>
            <a:r>
              <a:rPr lang="pt-BR" sz="1900" dirty="0">
                <a:latin typeface="Century Gothic" panose="020B0502020202020204" pitchFamily="34" charset="0"/>
                <a:cs typeface="Arial" charset="0"/>
              </a:rPr>
              <a:t>- 2015 (até o presente momento: 7 ofertas // 5 ofertas 476 e 2 ofertas 400)</a:t>
            </a:r>
          </a:p>
          <a:p>
            <a:pPr marL="177800" indent="-177800" algn="just">
              <a:lnSpc>
                <a:spcPts val="2520"/>
              </a:lnSpc>
              <a:buClr>
                <a:srgbClr val="71032A"/>
              </a:buClr>
              <a:buFont typeface="Wingdings" pitchFamily="2" charset="2"/>
              <a:buChar char="§"/>
              <a:defRPr/>
            </a:pPr>
            <a:endParaRPr lang="pt-BR" sz="1900" dirty="0">
              <a:cs typeface="Arial" charset="0"/>
            </a:endParaRPr>
          </a:p>
          <a:p>
            <a:pPr marL="165100" indent="-342900" algn="just">
              <a:lnSpc>
                <a:spcPts val="2520"/>
              </a:lnSpc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latin typeface="Century Gothic" panose="020B0502020202020204" pitchFamily="34" charset="0"/>
                <a:cs typeface="Arial" charset="0"/>
              </a:rPr>
              <a:t>Setores com projetos enquadrados (ofertas implementadas)</a:t>
            </a:r>
          </a:p>
          <a:p>
            <a:pPr algn="just">
              <a:lnSpc>
                <a:spcPts val="2520"/>
              </a:lnSpc>
              <a:buClr>
                <a:srgbClr val="71032A"/>
              </a:buClr>
              <a:defRPr/>
            </a:pPr>
            <a:endParaRPr lang="pt-BR" sz="1900" dirty="0">
              <a:latin typeface="Century Gothic" panose="020B0502020202020204" pitchFamily="34" charset="0"/>
              <a:cs typeface="Arial" charset="0"/>
            </a:endParaRPr>
          </a:p>
          <a:p>
            <a:pPr algn="just">
              <a:lnSpc>
                <a:spcPts val="2520"/>
              </a:lnSpc>
              <a:buClr>
                <a:srgbClr val="71032A"/>
              </a:buClr>
              <a:defRPr/>
            </a:pPr>
            <a:r>
              <a:rPr lang="pt-BR" sz="1900" dirty="0">
                <a:latin typeface="Century Gothic" panose="020B0502020202020204" pitchFamily="34" charset="0"/>
                <a:cs typeface="Arial" charset="0"/>
              </a:rPr>
              <a:t> - Energia – 49%</a:t>
            </a:r>
          </a:p>
          <a:p>
            <a:pPr algn="just">
              <a:lnSpc>
                <a:spcPts val="2520"/>
              </a:lnSpc>
              <a:buClr>
                <a:srgbClr val="71032A"/>
              </a:buClr>
              <a:defRPr/>
            </a:pPr>
            <a:r>
              <a:rPr lang="pt-BR" sz="1900" dirty="0">
                <a:latin typeface="Century Gothic" panose="020B0502020202020204" pitchFamily="34" charset="0"/>
                <a:cs typeface="Arial" charset="0"/>
              </a:rPr>
              <a:t> - Transportes – 49%</a:t>
            </a:r>
          </a:p>
          <a:p>
            <a:pPr algn="just">
              <a:lnSpc>
                <a:spcPts val="2520"/>
              </a:lnSpc>
              <a:buClr>
                <a:srgbClr val="71032A"/>
              </a:buClr>
              <a:defRPr/>
            </a:pPr>
            <a:r>
              <a:rPr lang="pt-BR" sz="1900" dirty="0">
                <a:latin typeface="Century Gothic" panose="020B0502020202020204" pitchFamily="34" charset="0"/>
                <a:cs typeface="Arial" charset="0"/>
              </a:rPr>
              <a:t> - Outros (Aviação Civil, Cidades e Secretaria dos Portos) – 2%</a:t>
            </a:r>
          </a:p>
          <a:p>
            <a:pPr marL="0" lvl="1" indent="-176213" algn="just">
              <a:lnSpc>
                <a:spcPts val="2520"/>
              </a:lnSpc>
              <a:buClr>
                <a:srgbClr val="71032A"/>
              </a:buClr>
              <a:buFont typeface="Wingdings" pitchFamily="2" charset="2"/>
              <a:buChar char="§"/>
              <a:defRPr/>
            </a:pPr>
            <a:endParaRPr lang="pt-BR" sz="1900" dirty="0">
              <a:latin typeface="Century Gothic" panose="020B0502020202020204" pitchFamily="34" charset="0"/>
              <a:cs typeface="Arial" charset="0"/>
            </a:endParaRPr>
          </a:p>
          <a:p>
            <a:pPr marL="166687" lvl="1" indent="-342900" algn="just">
              <a:lnSpc>
                <a:spcPts val="2520"/>
              </a:lnSpc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latin typeface="Century Gothic" panose="020B0502020202020204" pitchFamily="34" charset="0"/>
                <a:cs typeface="Arial" charset="0"/>
              </a:rPr>
              <a:t>Muitos projetos já enquadrados // ofertas ainda não saíram</a:t>
            </a:r>
          </a:p>
        </p:txBody>
      </p:sp>
    </p:spTree>
    <p:extLst>
      <p:ext uri="{BB962C8B-B14F-4D97-AF65-F5344CB8AC3E}">
        <p14:creationId xmlns:p14="http://schemas.microsoft.com/office/powerpoint/2010/main" xmlns="" val="1026780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RODAPE.png"/>
          <p:cNvPicPr>
            <a:picLocks noChangeAspect="1"/>
          </p:cNvPicPr>
          <p:nvPr/>
        </p:nvPicPr>
        <p:blipFill rotWithShape="1">
          <a:blip r:embed="rId3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63538" y="741363"/>
            <a:ext cx="8153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kumimoji="0" lang="pt-BR" sz="1600" dirty="0">
              <a:solidFill>
                <a:srgbClr val="7F7F7F"/>
              </a:solidFill>
              <a:cs typeface="Arial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620688"/>
            <a:ext cx="59401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AutoShape 12" descr="data:image/jpeg;base64,/9j/4AAQSkZJRgABAQAAAQABAAD/2wCEAAkGBxQTEhUUExQWFhUXGRcXGBcYGBgaHBoYGBcYFxoXHBgYHCggHBwlHRQYITEiJSkrLi4uGh8zODMsNygtLisBCgoKDg0OGhAQGiwkICQsLCwsLCwsLCwsLCwsLCwsLCwsLCwsLCwsLCwsLCwsLCwsLCwsLCwsLCwsLCwsLCwsLP/AABEIAMIBAwMBIgACEQEDEQH/xAAcAAACAwEBAQEAAAAAAAAAAAADBAECBQAGBwj/xABJEAABAwIDAwkFBAcGBAcAAAABAAIRAyEEEjFBUWEFBhNxgZGh0fAiMlKxwRSCkuEHI0JicqLxFRYzsrPCQ1NzgxckJUSTpNL/xAAZAQADAQEBAAAAAAAAAAAAAAAAAQIDBAX/xAAnEQACAgICAwEAAQQDAAAAAAAAAQIREiEDMRNBUQRhInGB8DIzQv/aAAwDAQACEQMRAD8A920DUW4f1ROllec/vEz4h67VdvOGn8Q7wu7FmeRu03R1dSv0xG6Vg/3hp/EO9WbzgpfEPHyScQyNr7USdEWlWvJbMdVysMct0vi7gforjlqn8R/CfJLAMj0FDFROZjeF9Ow2UPxAcIDGdsH5iyxG8r0vi8D5Kw5Vp/GO4+SFAeRqs22Z+FqhlNut+5ZreVKfxDx8kRvKNP4wqxZNo025RO3dMjtVDCTbjWbHDvVxiW7wimK0NOe0a/NWdltfXtSf2ho1cO9cMUz4m94RTDRoMbMX6tV1V4BAEwN+9Jsxbdjm94VzWG8eCVMdoZxDwYM+GneVJqZol1uzySZqjeqOeEYjsZyDY4wd39EGpA2u7x9Ah5woLkUFjGeW2Dj3/RUdhyR7kcZg+KG2vsnxVjVSpjtFBhZ3jtlXNLQOJI7D9VzsS47SqGuYiSjYaD06jWCBEcRN9/yS+IrCBDWztMetEMuVcwRj7CwtHEwbgnsH5ItTEn9kBt7b4SudcXopCsFWol0k2O+R9UoMOd6e6QDYoNYbgqtoNAsFgMzr6b9kKPsgz+ydD62q7q/BCB9SlsNBy2Nru8eSlBELkDs+Rvo4gX6KoBv6N4HeQlXY9wME33G3hK3MNjcoH6wkjV2knectgnDyu826a3F7jHYVz+RlYnnKOLqkw2Cd3orVr4Cu2kH52lxh3RgGQDpfSb3HiU1TxFH2sxl2udrQTMxObNcdYPXu0aDWVD7NdzgIAHRs2dunYk+VhieWNTEfCe5Q5+I+F34fJewPJWUkuMmLAw0mA4WawbTl9C58Jhm0qmc06b2kFoZXaT+17wBLTNhv949teSQYo8OH1/hf2NPkjA4r4Kx6mv8AoF9DOKZAJwmDE6Zqb27gB7x1nYDoeEpDm64tL3vay5NwKbQCZAHSluxLyMMTw1XF1WmHZmkbDId3G6EeUKh1cT94/Ur1GJ5NY4Q7pKjLlpaWZZ0DhD7jqISf9j02uaOjcW73Etg/w06j3Hw7E/ILExzjiYg9hJny8VzsXvFzfU8dblbz+b+H1D3b4zT2Rk/3KG8j0gCGl4ncR9fqpfKGJh08dffPFMHEEe8CPzkaG8Qnm8gM3kneTTJ8CPkiDkhrbB1SLfsjZ97XqUvnQ8WI0HuJgNdOkZXTO4WueCg1oJmdxkR2XK9C7kOQD9qa0OE5XOaYsZBAbGwoWJ5FDYDq2cuFsuVwjdBAjb6Cb5qViwMhnKl4zERxd3aqzeVnDR7r/vHzTNTklws2C3dGXrOUdQ2nQJLE4Co0SGNjcRPb6Clfqi/YsQ55ZeI9t3rsVmctHa7596y6lAe88tFtcxHbbh3LjkkBzwwAiZuY2kCdm6RO/dr5/wCRYo1By27XNbr/ADRmcvPOlQ/jI+qyGjDmYe603ysBjfBJjUbdqvUptyjI6o6dQB7t26gCCSHSIOxPzMMUbB5dqD/iH/5Afk5d/eB/xn8R81hMZVcbMfHHK2b/AL5GweCfocmUgAX16jCSRekCLEXB6UfJPzMMR8c4qnxn8RRG846nx+P5KGc22EiMQY3vo1WaxBvIcZ2T27EWvzNqg2qsIy5pNKq2I1Fmncn5mGAI85qnxeP5KRzmqb/EeSSqc2q+XNnoXghpfB0OoLReJ8VnVcE5ozONICct6tMGbxYukWabxsKflDE3jzlqb/l5Kv8Aeipv/wAvksB2Dfe9KBGlaiddNH9fdxC5+GeBJbY7ZZGgdv2AjwR5hYnom86H7fk1FbzoO4dx815OInNbu28QShtrtB1kyN51CfmQYns/70/ut8fNcvJQeK5HniGJlg+rq2Y+vzQYUhi4ckbB21iNPEA/MItLlB7bNeRO45fkky1RCamBoUOVajCSHmTcyc1999qJW5YquIJqOtoAQB2xqsyFcO4+KflFRu0uc1VoIblaTq4Mpk9+UyeuUlV5WeTmzOLthJ0ndu7ISDnERx0JGvUdquBv+s92xWpuQUMVOU6jtajj1krm8pVBo49dj80o71tUJNQT2A+3lat8fg3yV/7Wq6Zz3Dv0WaCisI3HvEf5VE8ZAP8A9rVfi8GfVVPLlUC/i1v0SJdw8FDG5nBsQXENkECMxA3JR4430gtjtXlmrnNxYQRG3IA7Q75U4TluoBeLO3bxI/yO/EsllXNUc7Y4uOz9oz9VWi67xvaT+CKnyY4dq6Gk1QHpnc4HfC3slU/vA/4R2ErHpVhGs931XOJ3HuC48EtUOzadzkc0XZ/MfJLt52t0NI77EeXBZefu2/mlsRhQbj13KlGItmzV52UiBlpBzidHEDxg8EuedesUKfj5XWPWpgC/dcnuSwDRsN+ACqMYsTs3H853GS2nSB/hJPfIStTlx7ollOxn3AL779izbbL9gXOqjs4eavFfBGu3l58ZbRrEQAd47yuZzhdIJDTrIEgHjYyCOHFY5PDxVSTs8fySxQ7N9vOAbGO7HR4kHebR5JXGcpNe4uLIvMBxgfik9/BY7id3aFAcQLqlFIRt0OUGiQ4FwMC3Dt6kc8ptYCWU5MjUE2BkWdIGnBebL7XlS2ruKMQPVf208tjpGX09lmsHeLQCNPpCUrVWuOYRmMyJBE3+K5/peyxKeKIM2PWAfmi/bhN2NPZHiEbA0n1GyZ+ahJDFs2078PzC5KwN08i4gAuLPZ1nO2O8hBq4ZzGkuIDpGUSDmG24t6KcxuJovIl1Tb7ILIE7fdMHuQmNwwuDXnf7E98IeJQgJ22G8j6K1eqCZazKN0zfanhTwp0dWHWGEdUC60MLyfg3aOJj43BvzA8FOL9AYDCdw+SOA82kx1mOrj1LZxGIw7fZpUWk/G4uPcCfH5pY1Q2JF9jRMkd9hxTjD6AClhdpgAD3jAgfTU2G9VfAuBAi3xO462CJicZFyGkj3Wi7Wf8A6dxP5LOqViSSTcolyVpAWJHwjx81Ga3ujrvPVrHgqByvTCyyfsZZtNSGqB6uidHF5HeT9FDkKwbrBUoP9qY91tR4O4sY4tJ+9l7YU1TdVBAp1jwp0h/E54q/5aL/AAW3F9ADgPeHWN+8bRdUp1slRrjoC0kb2yJHaJCtgPfb1t2xtG3Z1oNfXsXQA1RwwDi1xOZpc0kHa0wmBhAdCfXFAe/2mv8AjYx3GWzSeT1upud2rSpngubllKL7GAbhv3iesk/RQARssnHCyE9nq/ksc2Iz8ZhMw06tbLLrAixB8h2rckg374Q69AEzlE9sFaxkHZitA3QOAg+KhxA0B6yQnzgWE3aZ4EjwugVhSBiC6+87j2Ksl6EL5JvPUCqlpH9Vd5A92/Xrx4KB2DtuqsREqCOJVg07de1DkjaOtFgcRG09qhvbvXZgR6uuLOJF9qLAg9aoSER8Dh680vZNMAwd1+C5BzrkxnoAwb1ZxhOtpnRpbPCT4wi06EGTDj1WHn8ljGDfYzOpUHuA0a34oueA3j1K0KdOwA/M9aYfpmeYG/6BLMqTcDK3ebz1AR87LZJRQxktLYDW+1Elx91o4bz6gpOo+Jykkn3nEGT5DxVauKdNojtVC+d3cs5TT6YFW059eS5tAKxcev1xUD1qsaf0C7KEKzhCEKxUmp6spcZexHZuAUE+oXetysBIRYgDkOs6KAMf4lV5J4UmMDf9ep3IlY2Pah8pCBQbPu0gSNxqPqVR/JUZ3BdXFqJSLjDGnUyOAJGQkAgj2g1wE6aOAO66G7CufUDGNl3tWkfsAudc20aeuEPCfUKeUWiTFxmME3kTYrUCwdNFpv8Aq6hH3arczR1A0ah++tHA1LRN1ncne10rL+3ScR/FSisO2KT2/fRsBV0PYseaNxEbOWUCpS3KATw9dqJdcQCz2uI0QpIsfXemCNqFVbm3fJWmMHUoz9DvSr8M0zLb8J+Y6kcVIMOn1x3q74338Qre/wC40YNbDOmzQBvkA9sqGjrBvY20+S1MZniG69l9N/VtSvQPDfaaGu3SO+xt67LU9bJcfgsd0T2whOoAakzvnRGzXuNhvaPkh1X6GPLsPktEyQfTDYVLCDYQTrAnhwVwNJAy8Y3bu5TndGh9W2IGDrZho2eMKBTda27dAOqszdHEzxRCIjedfQRYhY0jvb3fkuTBnYbdU+K5FjPa06cCAICHXqhlved8I2HjG3h8lV+KLjlpW3uNrdf7I8fkhBwp+7d2130G5VKaj2UDrTOaqZOxuwDjGnUlKtefXgBsCM5kmShmkFzS5MgKsPZ2Imf1ZQMMNpKIKUxF/XBZ2gJa2bwrmmNmqYo4aBfwXOpKMtisTIjXzUFo3W4eoTf2fchvpkbFS5Pg+wHRfCY6/Nqo5zhr8/qmSbaINR1utaQ5G3TViAOAIMz3InKOHD8YaTTH6ynh2zp7GXDgn8AKvyPTDsVRadA9rnfwsOd/8rSsd1Qvlzrl0l3WbnxJXYMdq0OjfUZqWOcydhyuIkcDEqvKj25nub7uZxA/dkwI2WhDoaJjlZwL6hboXEiBFidyYHV6LsHimh8E0nU3uyyQ5pDKsCQDdjo02lQaHRValKScjnNB3hpIB7RB7VmlamPfehVv+spMDifipTh3d/RNd99IB+kZ02egiM26pbD6QDCYpsPxrz5Km0JAarZmQR17VzWmbzvkXRKuXbJhdSa2Df8AJKxiVZsl3VPddTRtx4Lqw9oXnYfkhFh2grRPQDOXNs6is3GAsdJncI89yaBjyKu1wiDdu/d+V1Sa9gI0cWf2ibm0jX8te5FeGHVuY7IG/iLiZVMVgfaDpmLiIhUp4r9kG4/JDj8Gn9FawkmxbHb3FBpiBLnSNnX2+rrVwtSZgTsOvVe/VvVa7W2zCDNoBtcRMDfHeqz3QnHViIc4g5d3CUPM/Kcw7CNe8dScq4bKZJLbz/FGgibbNUEVMxIzWHqfkrTvZL0Bd1+B2dqlXL4/aHa4qExHpKlYe6yw7+3rQyrN7z4BFpsB87rklNvbK7BNb3otGgdoRG028fNEptjSd2qzch1QSlR0AGqadQytuEGlAuSZ6/BTUqyBeQbyo2xhm0zGnUhEDgjMlLYiiePioXZNAqh7kIvhF6E8VLqB3eCu0IWMlLYnXam6lI6xZJYkR8/qun86uVgkRyZb7RUP7FCrB41cuGH+uT2LJC2KDS3BVnR/i1qNPsY2pVf/ADdEg0uRMQWB4ovymm+sHRboqZAfU/haXDvXcWL0dEzyrTAe4NECGkfeaHfVVwzbdqYxFA/talo1M2LQW+EdSBGGtGmM+EOs0awP3MQzKewPw7fxquH5MqPBLGOcGlgcWtJDTUdkYDGmZ1hvNk9yPye8Va+GexwfUpVWZHAtIqU4xDAQbg5qIb97iixiuGfLeK0KVYxcLMwO7t+i1cIRceu9cv6FWxFKozKlB0aggcZ704KMKrsMDu7vJc+SEI16VzGmvdZVxEWI606aMCCeyfyQThpaCDpI9FNSGI1ACNy6kYtsMTojPZltM9Rj5oURoLK7AMKZbYyWnwQMTh4GYRG9XZVvFlek6DqC07CqT9MDLofqnFxy5SNLyfn3q5xthMibZR531nXqWhi+Tgfagdumu0aJWq3ZY3hvvCCNg4aapur2UmzPr0TmMkZdoM8eFih12jLwgQAUTG4eLueHTPsi/f4+CilhQQMpMwDEE+AC1TVWZsU+zv3+u5SiVKd7ub4+S5VYHtqeHAVuiG5R0w2IgrCF5TbKOFISBHrcnKWEG0X9WS9GraUyyttKiTfoYJ2HO4RuRujgC26OCKyqCq1QHPA2xb161U5NjGqTRMkbI70xlpnYl2Mj0UOpt9WWPb7EmEfVExA7B5qTUtcDuSUcSuc7iTKbiHYatXEABuu3TwWbyk1oYTbYPHqRKtXU7pjtt8pWLjqswOs/T6r1PxceML+gafKhY3CYVnxmvXI/ie2gD/8AWd3rUHO5nQCiKJtgn4IHOP8AiEF9SMuhyi3DVYvO72atOlto0MPTP8Rpis/+es5YweuwDWwtJketyf5So0yWEEf4VIGDtFNrT2+ysbDvsj1Q5sTaQHDTQixt1JgPci8qNw1PFsgk16Ya0iPZqU356bzOoBui8u8tsfyicbTa5vt0q2QxOamGZhIOhLD3rzNapcqr6+iKA3eVeTm0MVUY33WvcG/9MmWHtaWlMNoNF4SvLNbNSwtba+iKbt+fDONEz/220T95MUMaXtBN/Pb8iseaOUGA/Sos0gEevNCdhG67dqjD1SbQUwHDYvKUmiQBwwy6pChhrER67FsgA7PokqBAeWnerhN0yl0Zv2cEkbOM/VCqYIbPXctLEU2jQkqr6LSAZhWpiMl2F6/XBBFI6EdsLVrU27T4+aSqvGyfXUtIybETReWXjMNo8O1XrYQOBcyHDaNo64160SnoFQ0cpzNJB4epVx5PTCzOdR4b+5VGH4C9zadJ2CZK1RUa73h4QevRS7kkOuxwmdHW8QtFvooyi0bAztzT4FctR/J1adAeMsPzXJYP+R6EmPPqyaptSzTceXq6YDvVlgzOhlj0UVo0mUrHFWDVm1ZVjrcYRf6KKdcl3H167UkWkomFDs0j1f1dLFFI02428HqlXNaVm5DN0zTCxlFITCmqIUU3gydEKoAeCjNFht14D+iSjfQC2LqWtt/p5pLCYbpq9Oj/AMypTp/jcG/701jBeN3018UXmYcuLFY6UWVsQ7gKVJ9Rp/EGL2oRxikAlzlxnS4vEVNjq1Ut/hzkN/lhZwQ2D5IgKsB/DsstHlKjaid9Jvg+o2P5UhhXWWnimVQykalN7GRFN7mOaHguL7ONne8TbYgDz+LpQUFzPZT+NIlLsIunYGjgvbwFZu2hWp1ZPwV29C8D79Oh3pbk98SN1+9PczxnrPoD/wBzRrUBOgeW9LSMbf1lJg7Vl4V9wdht68EgN/COsI27/XEo73FI4OpqN9x1pkumCvI5YY8jQg1OrGvopfEP9rMDsVig4hhtBulHsaK4ireQTBAO3d5yl3PnVOBthMHhtQAwHgrUkh0Li+i40CUcsO5TmVX8AA6ibQfmu6B4dOztWzheT3uvEDja3anXUaVP3jJ3C/h5ppS/wFHnxgHPMQYRnURSEbdw19cVpV8aXWYMo7z66kpUpzr661a5Yw0gxoXGJfvjhE+KlMDAE7R4+S5Lzy+hR5xhjTtRW4kaFV6JWDdmqHTJDsqA7UUHZtSDqxB9kabxqQj08Y0+9b5Jy4ZpXQ6G6bO1M0QDOYlsDY2ZO7UR/VBp7xp63IgDiYF+qSVz3voLJOnoIVQ7h4q3ae5BJdrBjefp4ISfYESZ803TeJm8gToI75nhohURtI42sqVTAPGB3f1C04f65pDbFMVUs4+p9QneQjkwuPq7RSpUB/36zZ/kpOWY9jn2Y1zjMw1pcd+g6l6KnyFiXcmimyi/pKmKzuaYYRTpUcrc3SEQC+q+OpenTYjxxdqoleow36Pca4XbTZ/E+f8ATDl6fkn9HNIUXjEdI+u6cr6ZcG0xFoaR7ZmSZtFhGqpQl8FaPH81aLamKoMcJa6o2RrImYI2gxEL7p+kqiHcnV5GgDhwLTM+C8jzW5gU6OIo1C6uTTeHAkNa2RcSMpMTxXvedtLNhqrd7D4f1TSp0xNn5jxVSYIQGPuvofI/6LaVSnTqNrV8hgubDHWmCA7KMptEkHqKJzi/Rk7OHYL2WRdlZziQd7XBhkERY7ZTfHIMkfO8FjXUarKrbupPZUA0kscHgdpELY514UUsZXYz3M+dn/TqgVWR917R2IuM5i45h/wM43sew+BcHeCb5x8nVugwVR9Ko14oGhUblJy/Z3lrHOIFs1N7IO3KdyjFr0VZmYeto6Fqh4OhF72n6hYnJ75BEixhalBx1FlxfritSAOTHX2+SFUfx+fl6hEFUehpwVTvMDaT6suNNe0O0LGoRa+/+vFVkzqe26ipjxMMaXHhp+amnhn1LvdlG4LojDVy1/vwLLU67RbU7hqn6FVwhxA4f18ksxrGWaL7zceaDVnWSjKCf9K/yK0bles5zPZfB3WgjdvWQ5zmmSDO/wDNGpPMDYUbUXA48OIWTk72WKNqz7Q1RWOnZr3dm0pZ9Bzd8bxtCkYpzRG31xQ18A1mB0a+P5LllDHbyuWeEg2ZtzIMjqOu6J6vVktWfctBj1or1MXAtr8uKzw9ejwxvbRId7j1qjavaqCrwUE7tV0iG6OILdD2fknKPKE+93jTuWOJ1TTNLrOfFGfaA12Gbgz2q7GlY1F8XBTf20gaAnjK5Z/ll/5DRoPdFh67USjyk+jPRinMAS+nTqR1dI0xreNyx/tDih4rE5ACXG57psOta/n4HC2xG7iOeOOByjEFoGxtOiNvBi1ucnOnF0aeFayu4OfhWVqjvZkuqvc9uyAQxrR1O33XhXNe9way7nHKJMXNh4lav6QhUdjq7c7QKWSiAwGAKVNrIBN9WnxXRb+jo16XK/KZwdXG/av1NN3RuzOAcXHJ7rQ2/wDit279yQ5X534/B1Q12KFR0Zso9umQZEOzMbJkHThdbGD5vM/sSgXFxdiMQGXO/E5Ou4plaf6S+b/JwxzRWxBoRRYOjbQqVSZfUOfODAmYiD7qaf8AIjO5nfpbxVTF4ejWp0S2rVp0y5udpbneGzGYjbuC+1c5sQ1tMhzoLmvAG/3T9F8TwPJ3IbCHfaMS4tgiKeSCDIIijmBniu56c76VWsx7MRU6IPvLXAwWyRETqIla8cVJ7a0TLRkf+KuKw+ajRZRyNc4AvD3GxiYzgbNISVD9I3K1Qvc3FQBcjJSgC5hssO75K9HBchvPt4jE0idrQ54HEh1GT+Jez/RryPyaMTVZRxbcUKlP/DfhX0yAHD2g94ymziLAG43KJd7BHlcT+kTlNrW1Dii1r9AKdEgWmL0yRrt4rc5J594yvhMURWb01HoHtcKdEk03E0qgylkWcWPJjadBZA5R5Cpu5vh5YOmwmIdSqPAgnLWdSg9lZncF5fmVyVTq4tlFxLW4hr6JIOhew5Nf32tHapsqjdp89cVUIFYUKs29vD0tfutCX5Q5RL3ZujYzQEUm5R15Z12WheVbg6rDHSEEGC0iYcNR2ELUpVaoAcWtd1GD49amcclT2MeOIefdb1E2+vFEdhnOjpXuMaAGw6kvQrHcQeMfRPU3yJO/0fFea5uOkqC0Wo1MoAptiPNX6Qu1F/WxQGzNz661ZzYNzPH1wus3JsTbYGrTmTIlQKe/tRW9V1wCVio5gAt2iVeqSYLVR4kW1QekN7xvjfv6lUdlx2M0cQPULsXRaROh6j9EFjJ69vFPU2RvPch6KMZzBPrzULWfydJmY4XXKvIh2eLqvLjJ2acAguKM5qplXqrRmQ0K7VMKzQgDlYLmtViEAQCrhyorBABWKX0gYJAJ4hVrVhTplxEnWZbpMREzsOxQKsgHeB4oaoRt8xcIKvKOFadOla89VKax7P1axeUcX01WpV/5tR9T8by//cvR8xCWHGYgf8DB4hzTuqPAp0x/M5eUOwJDPTP54PNDB0OiYG4SrTrA5nS803OdlcNgJfJjcElzq5xvx+IOIqMax2VrMrSSIbO/rKxiqBIBtjrdiW5Qog03OJAAIEyNSDFtTorOYSLGOxM4bkthw1ZziS5r6Z1+IwfkEwPKhem5nc4jg8QyuxoeWhzSwnLmDmlusGIMHTYkXcmstA08UnVwI2KuxHu6PPc9BjqHQNy4ypVqn2z+qfVAktGX2oLQdmi8rg8WaT2VG+9Te2o3+Jjg4eICSwtN4n2o67hHaDtSoZ6vn3hAzHViz/Dqltemd7azRUn8TnDsWZhKnsxu+q2OXP1vJ/J+IgSxtTBv66Ls1EdtNzisLBmHRvt9UgHWP2pl9tLyErTbqE1htx2aLz+eNTJYxScPW6Fzmmer5a2VnMhUYe8fLUdq5yi7bqXNlK5xN4aJ6uwb4+quMWNpHC47vFPFiodpN2KtSjBzQPyQ6GLG9t+I13JwV2Ee83jcT81DtMLBCmHNtrs8lOHqkWOzhcK9GuwGzgZ1uO/6JlwBuDJFobFwdPmnG26otMgVuAPFcrU6TSAZFxNy2YNxtUocGtUO0eDc63aFGZcuXtEEZiizr1FcuQIgH13odTUrlyBogqy5ckBbKDqAVL1y5AG/zcP/AKbyt/BgR2HEunvXl3arlyAJcoChcmAxTWzgB/5PF9eH/wBUrlyQGP6+aSqalSuTQEU/oudqpXIA9byWJ5FxE7MdTI4E0Ikdll5+n7w7Fy5IDRdr63JmlsUrlx/p9Axlvu/d/wBwQ8OPbP3/AAKlcuT0wXQti3kVBBOm/rQM5yOMmctO8/uvUrl3/n/60J9lQ89I0yZgD+dOYNxJbf1ChctWItjHHORsk2THIh9uP3T9FC5Zc3/BjibLxdcuXLy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282030" y="899680"/>
            <a:ext cx="831641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3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entury Gothic" pitchFamily="34" charset="0"/>
                <a:cs typeface="Arial" pitchFamily="34" charset="0"/>
              </a:rPr>
              <a:t>1º semestre de </a:t>
            </a: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2015*: </a:t>
            </a:r>
            <a:r>
              <a:rPr lang="pt-BR" sz="1400" dirty="0">
                <a:latin typeface="Century Gothic" pitchFamily="34" charset="0"/>
                <a:cs typeface="Arial" pitchFamily="34" charset="0"/>
              </a:rPr>
              <a:t>de 58 autorizações concedidas por ministérios para a emissão, apenas 6 operações foram concretizadas (somando R$ 1,544 bilhão no primeiro semestre, 30% do que foi registrado em todo o ano de 2014). As emissões foram de empresas como a VLI e subsidiárias dos grupos CCR e </a:t>
            </a:r>
            <a:r>
              <a:rPr lang="pt-BR" sz="1400" dirty="0" err="1">
                <a:latin typeface="Century Gothic" pitchFamily="34" charset="0"/>
                <a:cs typeface="Arial" pitchFamily="34" charset="0"/>
              </a:rPr>
              <a:t>Alupar</a:t>
            </a:r>
            <a:r>
              <a:rPr lang="pt-BR" sz="14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Century Gothic" pitchFamily="34" charset="0"/>
                <a:cs typeface="Arial" pitchFamily="34" charset="0"/>
              </a:rPr>
              <a:t>Investimentos.</a:t>
            </a:r>
            <a:endParaRPr lang="pt-BR" sz="1400" dirty="0">
              <a:latin typeface="Century Gothic" pitchFamily="34" charset="0"/>
              <a:cs typeface="Arial" pitchFamily="34" charset="0"/>
            </a:endParaRPr>
          </a:p>
          <a:p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endParaRPr lang="pt-BR" sz="1100" dirty="0">
              <a:latin typeface="Century Gothic" pitchFamily="34" charset="0"/>
              <a:cs typeface="Arial" pitchFamily="34" charset="0"/>
            </a:endParaRPr>
          </a:p>
          <a:p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endParaRPr lang="pt-BR" sz="1100" dirty="0">
              <a:latin typeface="Century Gothic" pitchFamily="34" charset="0"/>
              <a:cs typeface="Arial" pitchFamily="34" charset="0"/>
            </a:endParaRPr>
          </a:p>
          <a:p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endParaRPr lang="pt-BR" sz="1100" dirty="0">
              <a:latin typeface="Century Gothic" pitchFamily="34" charset="0"/>
              <a:cs typeface="Arial" pitchFamily="34" charset="0"/>
            </a:endParaRPr>
          </a:p>
          <a:p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endParaRPr lang="pt-BR" sz="1100" dirty="0">
              <a:latin typeface="Century Gothic" pitchFamily="34" charset="0"/>
              <a:cs typeface="Arial" pitchFamily="34" charset="0"/>
            </a:endParaRPr>
          </a:p>
          <a:p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endParaRPr lang="pt-BR" sz="1100" dirty="0">
              <a:latin typeface="Century Gothic" pitchFamily="34" charset="0"/>
              <a:cs typeface="Arial" pitchFamily="34" charset="0"/>
            </a:endParaRPr>
          </a:p>
          <a:p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endParaRPr lang="pt-BR" sz="1100" dirty="0">
              <a:latin typeface="Century Gothic" pitchFamily="34" charset="0"/>
              <a:cs typeface="Arial" pitchFamily="34" charset="0"/>
            </a:endParaRPr>
          </a:p>
          <a:p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endParaRPr lang="pt-BR" sz="1100" dirty="0">
              <a:latin typeface="Century Gothic" pitchFamily="34" charset="0"/>
              <a:cs typeface="Arial" pitchFamily="34" charset="0"/>
            </a:endParaRPr>
          </a:p>
          <a:p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endParaRPr lang="pt-BR" sz="1100" dirty="0">
              <a:latin typeface="Century Gothic" pitchFamily="34" charset="0"/>
              <a:cs typeface="Arial" pitchFamily="34" charset="0"/>
            </a:endParaRPr>
          </a:p>
          <a:p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endParaRPr lang="pt-BR" sz="1100" dirty="0">
              <a:latin typeface="Century Gothic" pitchFamily="34" charset="0"/>
              <a:cs typeface="Arial" pitchFamily="34" charset="0"/>
            </a:endParaRPr>
          </a:p>
          <a:p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endParaRPr lang="pt-BR" sz="1100" dirty="0">
              <a:latin typeface="Century Gothic" pitchFamily="34" charset="0"/>
              <a:cs typeface="Arial" pitchFamily="34" charset="0"/>
            </a:endParaRPr>
          </a:p>
          <a:p>
            <a:pPr marL="463550" lvl="3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entury Gothic" pitchFamily="34" charset="0"/>
                <a:cs typeface="Arial" pitchFamily="34" charset="0"/>
              </a:rPr>
              <a:t>2º semestre de 2015: previsão de emissões incentivadas da Vale (R$ 1 bilhão em emissões de infraestrutura), Petrobras (R$ 4 bilhões em emissões, sendo uma parte em emissões de infraestrutura), EDP (R$ 750 milhões, sendo parte em debêntures de infraestrutura) e Comgás (em se confirmando, 2015 fechará com um volume maior que 2014). </a:t>
            </a:r>
          </a:p>
          <a:p>
            <a:pPr marL="177800" lvl="3" algn="r"/>
            <a:endParaRPr lang="pt-BR" sz="1000" dirty="0" smtClean="0">
              <a:latin typeface="Century Gothic" pitchFamily="34" charset="0"/>
              <a:cs typeface="Arial" pitchFamily="34" charset="0"/>
            </a:endParaRPr>
          </a:p>
          <a:p>
            <a:pPr marL="177800" lvl="3" algn="r"/>
            <a:r>
              <a:rPr lang="pt-BR" sz="1000" dirty="0" smtClean="0">
                <a:latin typeface="Century Gothic" pitchFamily="34" charset="0"/>
                <a:cs typeface="Arial" pitchFamily="34" charset="0"/>
              </a:rPr>
              <a:t>* </a:t>
            </a:r>
            <a:r>
              <a:rPr lang="pt-BR" sz="1000" dirty="0">
                <a:latin typeface="Century Gothic" pitchFamily="34" charset="0"/>
                <a:cs typeface="Arial" pitchFamily="34" charset="0"/>
              </a:rPr>
              <a:t>Dados da Secretaria de Acompanhamento Econômico (Seae) do Ministério da Fazenda</a:t>
            </a:r>
            <a:r>
              <a:rPr lang="pt-BR" sz="1000" dirty="0" smtClean="0">
                <a:latin typeface="Century Gothic" pitchFamily="34" charset="0"/>
                <a:cs typeface="Arial" pitchFamily="34" charset="0"/>
              </a:rPr>
              <a:t>)</a:t>
            </a:r>
            <a:endParaRPr lang="pt-BR" sz="1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8312" y="214313"/>
            <a:ext cx="74880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435B67"/>
                </a:solidFill>
                <a:cs typeface="Arial" panose="020B0604020202020204" pitchFamily="34" charset="0"/>
              </a:rPr>
              <a:t>Financiamento Privado – Debêntures de Infraestrutura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3" name="Imagem 3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85915"/>
            <a:ext cx="48101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7088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nn\Desktop\AP_MMSO_folder_A4_Experienc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5" y="0"/>
            <a:ext cx="9252520" cy="6858000"/>
          </a:xfrm>
          <a:prstGeom prst="rect">
            <a:avLst/>
          </a:prstGeom>
          <a:noFill/>
        </p:spPr>
      </p:pic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891084" y="1628800"/>
            <a:ext cx="793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 smtClean="0">
                <a:solidFill>
                  <a:srgbClr val="435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  <a:r>
              <a:rPr lang="en-US" sz="4000" dirty="0" smtClean="0">
                <a:solidFill>
                  <a:srgbClr val="435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435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m 30" descr="logo-br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1084" y="5463455"/>
            <a:ext cx="2757161" cy="6298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5483154"/>
            <a:ext cx="1872208" cy="46612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979712" y="4881934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435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Liliam F. </a:t>
            </a:r>
            <a:r>
              <a:rPr lang="pt-BR" dirty="0" smtClean="0">
                <a:solidFill>
                  <a:srgbClr val="435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Yoshikawa</a:t>
            </a:r>
          </a:p>
          <a:p>
            <a:r>
              <a:rPr lang="en-US" sz="1400" u="sng" dirty="0" smtClean="0">
                <a:solidFill>
                  <a:srgbClr val="435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lyoshikawa@machadomeyer.com.br</a:t>
            </a:r>
            <a:r>
              <a:rPr lang="en-US" u="sng" dirty="0" smtClean="0">
                <a:solidFill>
                  <a:srgbClr val="435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435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6228184" y="4869160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35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Graciema A. de Almeida </a:t>
            </a:r>
            <a:r>
              <a:rPr lang="en-US" sz="1400" u="sng" dirty="0" smtClean="0">
                <a:solidFill>
                  <a:srgbClr val="435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gaalmeida@pn.com.br</a:t>
            </a:r>
            <a:r>
              <a:rPr lang="en-US" u="sng" dirty="0" smtClean="0">
                <a:solidFill>
                  <a:srgbClr val="435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435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016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RODAPE.png"/>
          <p:cNvPicPr>
            <a:picLocks noChangeAspect="1"/>
          </p:cNvPicPr>
          <p:nvPr/>
        </p:nvPicPr>
        <p:blipFill rotWithShape="1">
          <a:blip r:embed="rId3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467544" y="404664"/>
            <a:ext cx="56886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435B67"/>
                </a:solidFill>
                <a:ea typeface="+mn-ea"/>
                <a:cs typeface="Arial" pitchFamily="34" charset="0"/>
              </a:rPr>
              <a:t>Breves Considerações do Setor Rodoviário</a:t>
            </a:r>
            <a:endParaRPr lang="pt-BR" sz="2000" b="1" dirty="0">
              <a:solidFill>
                <a:srgbClr val="435B67"/>
              </a:solidFill>
              <a:ea typeface="+mn-ea"/>
              <a:cs typeface="Arial" pitchFamily="34" charset="0"/>
            </a:endParaRPr>
          </a:p>
        </p:txBody>
      </p:sp>
      <p:sp>
        <p:nvSpPr>
          <p:cNvPr id="12" name="Rectangle 190"/>
          <p:cNvSpPr txBox="1">
            <a:spLocks noChangeArrowheads="1"/>
          </p:cNvSpPr>
          <p:nvPr/>
        </p:nvSpPr>
        <p:spPr bwMode="auto">
          <a:xfrm>
            <a:off x="571500" y="1643063"/>
            <a:ext cx="7945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74638">
              <a:lnSpc>
                <a:spcPts val="1600"/>
              </a:lnSpc>
              <a:buFont typeface="Arial" pitchFamily="34" charset="0"/>
              <a:buNone/>
              <a:tabLst>
                <a:tab pos="6911975" algn="l"/>
                <a:tab pos="7086600" algn="l"/>
              </a:tabLst>
            </a:pPr>
            <a:r>
              <a:rPr lang="en-ZA" sz="1400">
                <a:latin typeface="Calibri" pitchFamily="34" charset="0"/>
              </a:rPr>
              <a:t>				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3" name="AutoShape 5" descr="data:image/jpeg;base64,/9j/4AAQSkZJRgABAQAAAQABAAD/2wCEAAkGBxQSEhUUExMWFhUXGB8YGRcYFhogIBwgHhgdHxweGyAeHSkhHSAlHxocITEiJjUrLi4uHB8zODMsNygtLisBCgoKDg0OFxAPFCwcHBwsLCwsNywsLCstNywsLCwsLC4yNSwsLCwyLSwsLCwsMDUsLCw3Ny4sLCw3LCw3Kyw3LP/AABEIAG0B0AMBIgACEQEDEQH/xAAcAAACAwEBAQEAAAAAAAAAAAAABgUHCAQDAQL/xABQEAACAQIEAwMFCgwEBAQHAAABAgMEEQAFEiEGBzETQVEiMmFxgRQjU1RygpGTodIIFRYXQlJikpSisdEksrPBM0OjwzWDhPA0RGNzwtPh/8QAGwEBAQEAAwEBAAAAAAAAAAAAAAECAwQFBgf/xAAtEQEAAgIBAAgEBwEAAAAAAAAAAQIDEQQFEiExQVFx0WGRscEUFSI0UnLwMv/aAAwDAQACEQMRAD8AvHBj8SRK3nKD6wDiJreE6GbeWjp3PiYUv9Nr4CZx5VNOsilXUMp6hgCPtwj5hynomuacz0j9dUEzgX+SxIt6BbCvmNNn2UeXHUGup13OtS5A/aUkyAelWYDvtgsfAy8R8uw13pJGRuvZMxKn5LdV9tx6sVtWxTQuY5Q6OOqsTf8AruPSNsWTwTzVpa4rHL/h5zsFZro5/Yfbc/qmx8L4auIeH4axNEq7jzXHnKfQf9jscdXLxot217Je1wumL45iub9VfPxj3UN2zfrN9Jwds36zfScSnEvDstFJpk3U+ZIBs39m8R/Ub4h8edMTE6l9VjvTJWL0ncS9O2b9ZvpODtm/Wb6TjzwYjeo8kzk/FFVTMCkzFe9HJZT6LE7etbHFw8LcQJWw9oo0sDZ0JuVP+4PUH/e4FC4buV1cY64JfyZkZSPSoLqfZpYfOOOzx81otFZnsl4/SvAx5MNslY1avb6xHftcuDBgx6b48Y/MjhQSSAALknoAOpOP1irueXFXYU4oo298qBeS36MV7H983X1B8BWnGvHVRV1ckkNRNFCPIiWOV0BUdGIUjdt233sQO7EF+UNZ8cqv4iX7+I3BiNJI8RVndWVV+7/ES/exqzJMwFRTwzr0ljWQfOUH/fGQcaP5KZj22VxqTcwu8R9jalH7jrhCSfMGDBioq7n1nMkFPTRxSvE7ysxMbspKohBF1INryLt6sUv+UNZ8cqv4iX7+H/8ACBrdVbBF8HBq9sjkf0jH04q7EahJflDWfHKr+Il+/g/KGs+OVX8RL9/HPluXS1EixQRtJI17ItrmwJPU26AnElW8HZhENUlFUAeIjLW9ei9vbgPCPiWtU3FbVD/1Mv3sMWTc1cypyNUwnTvSZR9jKAwPpN/VhIwYDUPAnHUGZodA7OZBeSFjcj9pT+kt9r7ekDC/z2ziSCjhWKR43km3ZHZTpVGJ3Ug9SuKT4WzlqKrhqFNtDjV6UJs4PrW/tse7FhfhC14NTSxX8yJpCL/rsAP9M4JpXX5Q1nxyq/iZfvYPyhrPjlV/Ey/exGax44+g4ipL8oaz45VfxMv3sH5Q1nxyq/iZfvYjcBOAkvyhrPjlV/Ey/ex70OcVssscQraq8jrGP8RL1Zgo/S9OIXWPHDNyypRNmtGnUCTtD/5aM4P0qMUX7zNrzT5VVOrFW7Ps1IJuC7BAQet/K64zV+OKn4zUfXyfexeXP2t0ZfHH8LOoPqVWf/Mq4oDCUh2/jip+M1H18n3sffxzU/Gaj6+T72OHH7WFjuFYjxCk4iuv8c1Pxqo+vk+9g/HVT8aqPr5fvY5ewf8AUb90/wBsHYN+o37p/tgG3l1WVE+Z0kbVE7KZdTAzSEEIrPYjVYjyemNNYz5yJy9mzIuVIEUDm5B6syqPsLYfeb/HDUMS09O1qmYE6u+NOmoftE3C+pj3b1JSXGnMmky8mPeacf8AKjI8nw7Ruierdt+mKmzrm7mM5PZslMvcI0DNb0s4N/WAuEJiSSSSSTckm5JPUk959OPmC6S1TxPWyEl62pN//ryAewBgB7MeC53VDpVVI9U8v3sccMbPfQrNbrpBNvXbH4v9nXEDPlXMHMqcjRWSOB+jKe0B9Ze7fQRi2+X3NSOtdaepVYahtkKk6JD4LfdG8FJN+4k7Yz7j6CQQQSCNwQbEEdCD3EYppsrFXc+s3kgp6ZIpZImeUsTG7KSqIQRdSDa7rt6Bht5d5+a6ghnb/iWKSfLQ6SfnW1fOxVX4QVZqrKeL4OEv9Y9v+3ior/8AKGs+OVX8RL9/B+UNZ8cqv4iX7+I3HtSUkkraYo3ka19MaMxsLXNlBNtxv6RiK7PyhrPjlV/ES/fx+4uJq1TcVtUP/Uy/01WOPGXJKpRdqWoUeLQSgfSVxwA36YB7yPmzmNOw7SRahO9ZVAPsdACD6Tq9WLt4K4xgzOIvFdXWwkia2pCenTqpsbMOvoIIGV8MXL3Omo8wp5FPks4ikHikjBTf1Gz+tRgaainjc+a+n5oP++IDMoM1W5p56KTwSWCVNvDWkrb/ADccjcyKMEgiUWNvMHd87EnlvGFHOQEnUMeivdD7NQF/ZjEZaT2RaHPfh8ikbtjnXoTqzmbVULBcyyx41JsJYZAyt8m9l9mq/ow48NcYUdeP8PMrMBcxnyXHrU729IuPTiZqadJUKSKrowsysAQR4EHYjFPcccpWjPunKyysp1dgGIYemBr3B/ZJ9R6DHI66b5i8q4qsNPSBYqjcsnRJfX+q5/WGx7/EK/AXMqaik9x5lr0IdHaODrhPhJ3sn7XUDfcdOvgLm4ykU+Zdx0iotYqRtaZe7fbUOneOpw48wuA4c0iEkZVKhV97lHRx1Cvbqp7j1W9xtcGBqr6KKqhKOFkjcXFj7QykfSCMUvxZwxJQyWN2iY+RJbr+y3gw+3qO8Dw5e8bTZVOaGvDLCG0+V1gJ7x4xHrtsL6htfF5VtJFURFHCvG49hHUEEfSCMcObDGSPi9DgdIX4t/Os98fePiztgwzcX8ISUTFlu8BOz23X0P4fK6H0HbCzjzLVms6mH2eHNTNSL453EjDDy9/8RpvW/wDoyYXsMPL3/wARpvW/+jJi4v8AuvrDj5n7fJ/W30leWDBgx7L8/cmbZjHTQyTynTHGpdj6AO7xJ6Ad5xlHiPOpK2plqZfOka4W/mqNlUegCw9O578WZz34q1OtBEdltJOR3nqiezzz60xUOJKwMetRTPGQHUqWVXAPerKGU+ogg4neAeGzmFbHAQezHlynwRSLj5xIX51+7DTz6y8R10MigBZIAoAHfGxH9GUYKrTFw/g85jZ6unJ6hJlH0o//AG8U9hz5QZj2OaweEoaE/OW6/wA6KMCWmMGDBissx82qztc2qj3IVjHzY1v/ADFsKGOzOazt6iea9xLNJIPUzlh9hxx4y0snkJR68xkk7ooG+l3UD7A+NBYpv8HyFUjq5mYDU6Ri5A8xSx/1B9GLFzrjShpVJmqogR+grBnPqRbtjSSqTn7lcUVVBLGoV50ftLbXKFLMfSQ5BPfpGKuwycfcVtmVUZtJSNV0RIeoUG92ttqYm5t6Bva5W8RYHZF/JHVvJHrOw+042TEtgB4C2Mrcv8u90ZlSR2uO1V29Ufvhv+5b241XhCSMZm5v1va5tUeEeiMeyME/zM2NM4yJxDWdtV1Et79pNIw9Rc6fsthJCPxY3Iej15kz22igc38CzKo+wt9GK5xdH4O9F5NZN4tHEPmhmP8AnX6MFlceDBgxWVJfhD1l5aOEHzUkkI+UVVT/ACt9uKhw+c7aztM1kX4KKOP7DJ/3MIeI1Axp7lRR9llNIP1kMn1jF/6MMZhOLNy7nNUQxRxJSQaY0VF8t+iqAPsGBK/sGKJ/PlVfFIP33wHnnU/FIP33/thtNL2xlfmJmZqcyqpCdhKYl9CxnQLesqW+ccaayOreamhlkUK8kaOyjopZQSB6r2xlrjGiaCvq42FiJ3PsZi6n2qwPtwkhD4kOHuw91Qe6f+B2q9r8m+9/2fH0XxH4MRWw8v7Ls17HR2Vho7O2m3dp07W9WFfmRwYuY0zBEjFSpBikba3lDUrMASVK3233se7GdMozyppTemqJIu8hGOk+tfNPtGHbKec1fFYTLDUDxZdDH5yeT/Li7TTupOR1Uf8AiVUCfJV3/roxM0nIuIf8Wtkb/wC3Gq/5i+JXh/nJRTkLOr0zHvbyk/fXcetgoxYtPOsih0ZWVhcMpBBHiCNiMBCcG8KRZbC0MLyurP2hMhUm5VVNtKqALKMULzerO1zap8I9EY9kak/zM2NM4yLxHWdtV1Mt7655GHqMh0/ZbCSEdi2vweaO89XLbzI0QH5bMT/pjFS4vv8AB/o9NDNIf+ZObepEUf5tWCytDFIfhAZPFG9PUIoWSUuklhbXpClWPiRci/XceAxdVTUJGpeR1RRuWYgAesnYYzpzd4ujzCqQQHVBApVX7nZiNbD9nyVAPfYnoRhKQRMdOWIWmiUdWkQD1lwBjmw08sMqNTmlMtrrG/bP6BH5Qv630D24KlKrz3+Uf6nHkcetV57/ACj/AFOPLHiy/Ra90J3IOLKmkICPqj+Ce5X5vevs29BxavDHF0FaLKdEoG8THf1qf0h6vaBijcfqKQqQykqwNwQbEHxBHTHNi5FqfGHnczovDyImYjq284+6zeZXLZK4NPThY6sDfuWWw6P4N3B/Ybi1q/5e8fTZZKaSsD9graSrA64D32HUp3lfavgbI4F44E9oKkgTdFfoJPQe4P8AYe7wx++ZHL6PMU7SO0dUo8l+5wP0JLd3g3VfSLg+lS8XjdXyPI4+Tj3mmSO3/dz1474LgzaBZI2UTBbwzjcMDuFYjzkN737r3HeDX3AnG02UynL8yVliU2VjuYr9LW8+I9QR07tthw8AcbzZRM1HWo4hDWZSLtCx6so/SQ9SBe99S3vvcHEXDVHm0C9oA4K3injI1KD3o24IO2xuD4Y04E6jpKgKlXjcXBFirAj6CCMIXEfLVXJekYRn4Jr6fmnqvq3HqwsQ5NnGRMTTf4yjuSYwCbeJ0Dykb0pqHeRhr4f5t0FR5MzGllGzJNsAfl+b+9pPoxi+Ot41aHY4/Ky8e3WxW19CNV8I1sZs1NIfSgDD+UnEnwLlFRHmFOzwSooL3Zo2AHvTjckW6kDFvUlXHKuqN0dfFGDD6Qce+OGOJWLRMT3PSydOZcmO1LUj9UTHj4jELxjxClBSS1DWJUWRf13OyL7T1PcAT3YmsZ35z8Ve66v3PG14aYldujSdHPzfMHp1+OO08QhVdU8sjySMWd2Lsx7yTcn/APmPHBjoy+RFlRpUMkasGaMG2sA3K3sbA9D6L4y00FyX4Y9yUXbOtpqmzm43VP8Alr9BLH0tbuxDfhC0N6elmt5krRk+h0v/AFjGOQc9R8QP14//AF4geOeaC5jSNTe5DGSysH7XVYqwPTQOouOvfiorfHvQVhgljmHWKRZB8xg3+2PDBiK2RDKGUMpuGAIPoIuMRvFdd7noqmbvjhkYesIbfbbEVyuzHt8rpWvcrH2R9cZKb+vTf244OdFZ2eUzAGxkZIx7ZFLD90NjTLNiLYAeGPuDHxjYXxlp8ZAeoB9mPqqB0GLqy/krC9NG7VE4maJWK3j0BygNvMvp1bdb278UuVI2YWI2I8COo9hxR8weA7zsB4+rBi7+QQp5IJbwxe6IZP8AiaF1lHF18q1+oceoDAe/JbgiSmDVlShSWRdEcbCzIhIJLDuZrDbqAPSQLVwYMVlHcSV3YUlRN8HC7/uoSP6YyIi2AHgMaX5x1vZZTUeMmiMfOkUN/LqxmnElYGNFcjaPs8rV7byyySH2N2Y+yMYzqTjV3AlF2GXUkZFisCavlFQW+0nCCU7gwY8K+pEUUkh6IjOfUoJP9MVGVeNq3tswrJPGdwPUjaF+xRiFwBy27bsdyfEnc/bgxGhgw1ctOHY8wrlgm1dmI3kbSbHawG46eUwxb/5mss/Vm+ubA2ztj0pqYyukY6yMqD1swUf1xoT8zWW/qz/XNjoy7lNl8MscqLLqjdZFvKSLqQRcd+4GGjZ5ijCqFHQAAezCFzO5djMQJoSqVSLpufNkUdFa3Qjezemx7rP+DFZZCznJp6R9FTC8TdBqGx+Sw8lvYTjhxsWrpkkUrIiuh6q4BB9YO2E3NuVGWT3IhMLHvhcr9C7p9mJpds2YMW9nXI6RQTSVQfwSZdJ/fW4/lGKtzbK5aWVoZ4zHInVTb2EEbEHuIwVx4buXXG0mWzqCxNK7WljO4UHrIg7mHU284XB3sQo4+P0OINeZ7XiGlnmvtHC8l/koT/tjIUYsAPRjRPHFW0XDvl+e9PDEfW+hW+wtjPGLKQMe8NbKgsksijwWRgPoBtjwxOfkdmHxGp+pf+2IqGnlZ93ZnI6FmLf1OPxieTgvMD0oan2xMP6jEzlXKjM5iNUKwr+tLIv9E1N9gxQkY0Pyc4NaigaeddNROB5J6xoN1U+DE+Ufmj9HHpwRysp6Flmlb3ROu6sy2RD4ou+/7RJPhbFgYJMs41Xnv8o/1OPLE1xjlTU1XKhHksxkQ+KsSdvUbr7MQuPGtExMxL9Ew3i+Otq90wMGDBjLkGLM4G471aaerbyuiSnv8Fc+Pg3f379azwHHJjyTSdw6vL4mPk06l49J8YXPx3wLBmaeV73OoskwG4/ZYfpL6O7uIxVGX5jmfDsvZzR9pSs3S5MbX74nt72x/VI33278NXBfHjQaYaklouiydWT0N3sv2j0jpaXvc0f6Ekbj0MrA/YRj08eSuSNw+L5fDycW/VvHZ4T4SX+FeO6OvAEUoWXvhksrj1Dow9K3GJXNeH6Wp/8AiKaGX0vGpI9RIuMKOecoMvnOqNXp26+9N5N/kMCo+bbHPRcEZrS7U2cFkHRJ4de3hdmYj2WxyuonI+W2WK2paRVbxR5F/wArjDDQZbFCLRrb1kk/SxJxBUEObjaWWhYeKxTA/wCpbDDT61W8rIT1JVSoH0scAq80uKvxfRMUNp5bxw+gkeU/zBv69I78Zlw0cx+KDmNa8in3lPe4R+yDu3rc7+rSO7CviNQMGHjlPweMwqi0q3poReQbjWx81Lj9427gB+li5fzZ5X8TT96T72BtmLBjTv5s8r+Jp+9J97B+bPK/iafvSfew0m2YsGJ3jnKRSZhUwKLIkl0HgrAOoHqDW9mILEVeX4PeY6qeppyd45RIB+zItv8ANGx9uPx+EPWWgpIb7tK0nsRNP/dwqcisx7PMjGTtPEy28WSzr/KH+nHVz/rdVfDF3RwX9sjtf7EXFTxVjjoy6k7aaKH4WRI/33C/7458NXKyj7XNaRbXCuZD6NCMwP7wX7MFagUW2GMv80cp9y5nUqBZZG7ZfVJ5R/n1j2Y1Dimvwhcp2pqoDoWgc+sa0+i0n72LKQpnD7yUzfsMyWMmy1CGI/KHlof5WX52ELHtR1bQyJKnnxusi+tWDD7RiK2LgxzZbWrPFHMhukiK6n0MAR/XHTisqn/CFrLUtNFfz5i59SIR/WQYozFo/hA1uqtgi+DgLe2Rz/tGMVdiNQ9qOlM0kcQ6yOsY+ewX/fGw0UAADoNhjLvLKj7bNaNbXAk7Q/8Alozg/SoxqTCEkYVeaVZ2WVVjfrRdn9YRH/8AnhqxWnP2t0ZfHH8LOoPqVWf+qr9OKjP+DBgxlpY3JPNaWlqKiWpnjh97VE1ta92Ja3q0L9Ixb/5wcs+P0/1gxlrBimmpfzg5Z8fp/rBjpy7jGhqJFihq4ZJGvpRXBJsCTYeoE+zGUcWLyIo9eZl+6KB29rMqj7C2G00fOanHtVlssUcMURWVCwkkDHdWswsGHQFTe/6WKuzDmfmkv/zXZjwijRftILfbi7OaHCZzGjKx27eI9pFfvNrFL9wYbevSe7GZZYyrFWBVlJDKRYgjqCD0I8MCHTmGaTz37aomkv8Aryu32EkYvjg/m1STRItXJ2E6qA5YHQxA3ZWFwL9bNYj09cZ8wYLpp2u5mZZEpPutH/ZjBcn90H7bYoXj/ib8ZVjVAQogVY0U2vpUk3a21yWJ26bDe1yuYMDQxMcI5G1dWQ04Fw7eWfBBu59Hk7D0kDvxwZbl8tRIsUEbSSN0RRv6z3ADvJsBjRvLPgRctiLOQ9TIB2jDoo6hE9AO5PefUABKB/CAq9FFTxDbXODb9lI2/wByuKHxa/4QtZeppYr+ZEzkfLcAf6ZxVGBCT4Xo+2raWL9eeMH1awW/lBxrjGaOTtH2ubQeEYeQ+xCo+1xjS+EJIwYMGKgwYMGAiOI+Hoq2PRKCCN0cecp9HiD3g7H6MVpmHLesQns9Eq9xDaT7Q2w9hOLiwY4cmCl+2Xf4vSOfjR1aTuPKVI/kHX/Af9SP72D8g6/4D/qR/exd2DHH+Dp5y7n59yP41+U+6kfyDr/gP+pH97B+Qdf8B/1I/vYu7Bh+Dp5yfn3I/jX5T7qR/IOv+A/6kf3sTHD+UZvRn3qK6E3MbSRlT7Nd1PpFvTfFrYMWOLWs7iZYydNZslerelZj0n3RWVZhO4AnpHibvIkjdfpDavsxK4MGOxEa8Xk3tFp3Ea9N/fYwp8yqSsno2p6JAzzeRIxdV0x/pAXO5bzfUW9GGzBiss2/mlzT4BPrk/vj4eUuafAJ9cn98aTwYml2geB+G1y+jjgWxYeVIw/Sc+cfV3D0AYnsGDFQYMGDAVBzX5fVdZWrPSxqytEqvd1XylZvE73Uj6MJn5pc0+AT65P740lgw0u1A8K8uM0paynnMKWjlVm9+Tzb2e2/6pbHdzD5f5jW5hPPHEpjbSEJlQeSsajoTt5QY+3F4YMDbNv5pc0+AT65P74c+U/AFXRVrT1UaqohZFs6sdTMngdvJU/Ti38GBsYW+YeQmuoJoEAMhAaO5A8tGDAXPS9tN/ScMmDBGbfzS5p8An1yf3wfmlzT4BPrk/vjSWDE0uyryzy6ppqCOCrQLJEWVbMrXS913HhfTb9nDVgwYqKS5j8A5jW5hNPFEpiIRUJlQGyoL7E7eVqwtfmlzT4BPrk/vjSWDE0u1PcqeX9ZRVxnqo1VBCyqRIrHUzJ3D9kNvi4cGDFQYrTnFwrWZgaZaZFZI9ZfU6ru2gL18AG+nFl4MBm780mafAx/XJj5+aTNPgY/rk/vjSWDE0u2bfzSZp8DH9cn98H5pc0+BT65P740lgw0bZt/NLmnwCfXJ/fFjcnOC6nL2qXqkVWkEapZ1bZdZbp03YfRizMGKbGFDjLl3SZidbgxT2t20dgT4awdn9u/gRhvwYIoLMuSdah95mglX9otGfosw+3EWeUmafAx/XJjSODE0u2d6Xk1mTHyvc6D9qVj9iocNGTcjkBBqqpn/YiUIPUWbUT7AMXBgxdG0XkHDtNRJopoVjB6kbs3ymN2b2nEpgwYIpfmdwJmFdmDzQxK0QREQmVBcAXOxNx5TNhV/NLmnwCfXJ/fGksGJpdqn5RcCVVDUyzVUareLs0s6t1cFuh280YtjBgxUGDBgwBgwYMAYMcWc5rFSQvPO+iNACzWJ6kAWA3JJIFh448sgzyCthE9O+uMkgEqy7g2OzAHASWDCdXcz8simMDVI1A6WKo5VT03cLp27yNh349eOeMoaKIKZ0jmmUmJmSR1AuAXIjVr2DXA2BO1x1wDZgxX/CXMGmanmM1Z25p7u8wgkQmMvaMsvZqNe+myg9L+OGF+MqMUXu8zf4a9teh7316Labar6tumAn8GIHiLjGjoY0epmCaxdF0sWYeIUAm2/U7Y86bjaikpHrVmvBGbO2hrqbgWK21X8od3eDgGLBiLiz+BqT3YH/w/ZmXWVYeSATfSRq7ulrnH44a4kp6+NpaZy6K+gkoy2awNrMAejDfAS+DEdn2dw0ULT1D6I1IBOlm3YgDZQSdziGyPmJl1XKIYakGRvNVkdNR8AXUAn0dcA1YMKed8x8vpJ3gnnZZUtqAila11DDdVI6MMS3DfEdPXxGWmcuiuUJKMvlAAkWYA9GG+AlsGE/NOZmW08zwSzsJIzpYCGVrHwuqEYBzNy3sO37duy7TstXYy+fp1Wtov5u9+mAcMGFbIeYeX1kohgqNUjearJIuqwuQpZQCbb2646+J+MaTL9AqpdBkBKgI7XC2uTpU2G464CewYiuIeIaehhE1Q+iMsFBCs1yQSBZQT0Bx5VnFNLFHTyvL5FSyJCQrHWXF02AuLjvNsBNYMK/EnMCgoZOynntJtdERnK36atIOm43sd7Y9a/jqhhpoqp5/eJjpjdUdrmxJFlUsCNJuCBYixwDHgwr8P8wcvrZRDT1GqQglVZHXVYXOnUoBIAJsN7A+GPHOuZWW0sxglqPfFNmCI7hT3hiqkXHeBuMA3YMQGecZUdJFFNNNaObeNlVnDC17jQDtYjfHJknMTLqtykNSC+ktpZHS4UEtp1KNVgCbDewOAasGEQc3cp6+6W+om+5jqreZ2WxCMvOw7SMSp7zKbqxIB2Ta+k7HfAOODEJwxxXS5gHalkLiMgMSjrYkXHnKL9O7HJxJx7Q0EohqZijlQ9hHI2xJAN1Ujqp2wDNgxFcPcR01dGZKWUSKDZtiCp/aVgGHtG+IKo5o5Wk3YmqGoHSWCOUBvbdwum37XQeOAcsGPgN9xhNruaWWQyPE9QweN2RgIZTZlYhhcJY7g7jAOeDCzUceUCUkdW89oZSRGSj6nKsVbSltRsQd7Wx50XMTL5aeWpWo97h09pdHDLqIC+SRcgk2BFxgGrBhEPN7KfjLfUTfcxN51xnR0k0UE8umWUAouhzszaVvYELc3G9uhwDBgxC8TcU0uXqjVUhQOSq2R2uQLnZQTjw4b41oq9itNOHcC5QqytbxAcAkbjcX64BhwYVeIeYeX0UvYzz++d6ojOV+VpBANt7dfRhhy2vjqIklhcPG4urDoR/72t3YDpwYV+IeYFBQzdjUzFJNIawikbY3tuqkd2Oyi4to5qWSrjnDQRAs7ANddIudSkagbb2tc4CcwYR05tZWSAKhySQAOwm6np+hh3ZgBc7AdTgPuDCbFzRyxphCKoaidIbQ+i5Nh5enTa/6XT04keOc69yU3ae6Ep7uF7R4mltcE2WNSCzG3iLDUe62AYcGIThOuaalWeSdJRJ5YdIzGgW1gArEsOhJ1G9yegsBEw80MsacQLVAsTpDaH0Ek2Hl6dNie/p6cA44MGEibmxlaOUapa6kqfeZjuDY7hN/ZgHfBiHq+J6WOk92NMPc5AIkUE31MFFgBcm5ta1+vhj0yriGnqKb3VE94LMdZVhshIa4IBFtJwEpgxBZfxdSTUklZHITTx6tTlHFtAu1lI1H2DHl+W1HqpU7U6qtQ0A7N/KDGwJ8nyR8q2AYsGObMa+OCNpZnWONBdnY2A/8AfS3fhe4f5iZfWzdhBPeQ30q0brqsLnSWUAm29utgdtjgFXmxmcU9XS5dLMkUN/dFS7OFFgG7NLnvYg7dfNPdhX4Nz54OG64qSJFm7NSNivbLEpI8CNTkenDrkHA9NVy1dVWqKiSWc6QQyhFVQFUWbewIF/2RiL4S4EV6bMqNpve5mRkISxjZWYqfOOqxVNtrhT44ioRVyylyamgrI5tVUgqTLBGhdfL1L5TdPJ8i2+2rHPxaT+M6GGlpmqlpqSLRTyWJYaWNpO7ZShPqx+8t4RnrqaSnmr3MFJtFEIltfpc+VcgKWABuRfYgbHv4oyGcZnPU09YYHNkGmO5VQiLYHX08gHpgJLj+MJkyf4SKkqKuWKJ440UEHtNYUkAE7J9pxXsMsqI+SyA3bMIh6Laij29BPZuPWTiwoclnqEy9amracpXdsWZOoTQFQeVsN23387ErxBwhG+d0tWG0k2Z00+c0YOlr32NtI6HzRgITgqJcwz2vnmUOtPeKJWAIWztGpAPojc+t2xycyMkpctyucUrswq6lNQLqVUoXk0qFAAA02t6B4Y9OJOG5qPMnNFWtT+7rl7RhtOpiW3J38osQRYi9gcdvFPL+KOnoKOOS0aytJIWS5lY6QzHcWuCR37WHdgPxx3UpDSZZlLSrEsqxe6HZgoWKILquT0LMNvEqR34/fISdR+MIUN1SYMpBuCra1Ug99xGN8S9JwdBXV9bUVoE41LFFGQQI1TUOobyr2v3WJbxx5cueGxRV9d2bjs3J0x6baAsjaRfUb2DWwHL+EFUkUMMK+dLONvEKjED94piD5r5VFBVZTFToqTXC3QAE2khERa3XytVj8rDBzfyR6qWkKzdkYdTr5GryiyEHzgNtA63649+DeCT24zKsqnq6gA9nqQKqbEXsCdwCbAWA1E2vvgEKjq55c2zCeHL0r/fWjKvYqg7TSjbg7kRezfF+UNFHCuiKNI1vfSihRfvNgLYoXKsgrKbWYMyaIyHU5WEeUd9z5fpP04vLh5XFLAJJDI/ZJqc9WOkXY+FzgSq/m9RRyZhllOkaAyzapSEALAyxjyiBvtr645+dEIWpy+mp4FJLtL2KKq9o2qMAGwtuFYX8PVhnzjIu2z6mqGk8mGOwj09SFlN76tt38P0RgzbIu2z+mqGk2hjsI9PWySm99W2736dwwChwZTNm2b+6zDFSpR6Q8KdSwMgW9lFzqvc+CAb9cLvMPM4sweuqTMl4njp6WLWNTICe0kC3uVJNwfAnww55fkclJLm7RT2NQHA97/4ZacgEeXuVErW6d2OrNOWNGmVgIgFQI4/8RZiS2pdR067WO4t3A+jAcXMh2rqXJ6aMjXVWlF+nkwDr6PfMK/BGZvVz5TQup/wtRK5v4KokQHwKsrrbu8nD3w9w+fdWVM0uoUlKyqNFtRIdNXnbbAbb9Me1BwWked1E6SFBJE7BVUAo8gUMytci9yzDbq2AQc5WsyutrJqiijqIaiRrvNGXRkZ2KhXG0ZIYKQfAC2wx18wc1SpjyZaanIjKmUUqDc2dF0Cw382QXtvcm2PWPhusknbK3zOVqfWS14wS1m1HcuW3O/Ui/dhr/JFEzmiZH0xUsAjSLTe4WOWxLX63e523tgFCvpKxqibNmofcCU0DFENrtJ2bohtZSTqkBJIAsgG+PfKMpgi4YqKiRFMs+o62F21Cfs47E77MNXrYnvOLmz3K0qqeWnkuElQoSOouOo9I6j1YpfIeDJqiT8WzVzmkp5C/ZrEF1HUSbHUStyxO+oC+wvgICraUxZJAIzNIiyTrDfz1epLIu/QFIiPQMM/ANEc2zRq9oYaeKnGhoU6sxRlGoaQDszXbbzQtjucNA4aX8ewzBgqU8IjjiCbACJgN79B2h2t3DByzyH3JWV9pNSyvcLptp0yyW31G+zkd3TAQWV5dDPxPUIIY+xp4fM0LpvojG62tfVK30Yhc5lkbPqlqegSsECCIQELoVRGgvYi2zFgB6fRh85f5H2dfmNS0mtpX2Gm2kGRza9zf9Ed3m4SJsiqoqupnp69oWmldm0xb2MjMFuX6C+AujI6JIol0wRwM6qzpGiqA2kXGwF7dL+jFZ0cK1fFNRrUOlPDazAEbJGNwdusr/RiweC0lFFCJpmnksxaRhYtd2tt3WFh7MVTJw5Ve7qp4K8wGpkcOVhBOkuSFDa7i3S62O2KF1673M+dtSeRET2C6dgNdQVGm3SyLKFt0B2xPcUZRBS8NUp7NBLKYpNekaizgu2/XZLr6hbDxHyxp48sloVdryESNOQLl1sVOm9tItbTfpfe5Jwn8G8JPXvHHWVbTU1EQscHZqFIGwBIO62AG9zba4BOILT4SVosvpRLfUlNHrv1uIhe+KU5YPNNNJJ+LY6qOoqFEs0gUiG7ansGB3Al1G3XbF58SoTSVCq2ljC4DWvYlCAbd9r3xSOVZJW0sfZ0+ZPEly2lIRa56nd/QPoxRN81shqoqymqqWlWWngjAWJYtaIwdy2qJd7HUpuO9e6wxPcqc6pswiqV9xQQuHRplRAUk1A6WsRsbo3k72IvffEPx7Q1lJWmanzGZBUBVKlQwULsANRta9yLAEajvuThv4O4VXLaGVUkMksitK8rDctp22udh6ybkm++IErk/QwT1GZ1UkcTRdr5GpVKqC8jm1xYAKU6d2EXjHNUq+1zHtlMzVQWKHWNSQRxsVcr1F2C9e+/62H/JuG2psjqKeOfyqiUq0nZ9FKIrLp1d6qR1/SOOzjPljRpQhYEEcoKAzWZi21muNQHldcBzczXFVmuUU43UkSsvirSKdx8mFvtxFcUvHS8QiSmRVENO00qoABdaeZmuB4r2d/WMemf5FOaunqIqvspYqaGNW7ENb3o3bymtvrbaxtfDnwdy9igSeWeVqmeqRlllcW8lx5SqLm19rm56DoBbAJXAuXRfiPMa2oVZJZhMS7AE7J3E9CZSxuO8jwGHDkbGwypC3RpJCvq1kf5gx9uEih4MnM75T+MHFIH1soiW7WN+uq4Ow8VvvpxduWUEdPDHDEumONQijwAFh6z6e/AVZw/TrWcS17yKrxxRlLMARcCNOhFv0ZMItNOIqfPDDtA8kcKAdLNVPpA9Ai1ewjDDS8L1RqajscwMPuuRu00w3JDOzWvrBFtR822J3i7gCKDLIaOCQqO37WSRk1GRhGw3AIsNxYDoFHrwHpyny93jSOpyqGOOOIOlS6IXlYsCDutxsSfRth446y+Woy+phg/4skRVRe2q/VbnYahdd9t8InAdLXLVwiXMZJYVDDsTGACBGQovqOwNj7MOPMXJ3qqJ1jqJKdkIk1JffTvpaxBtex2IsQDva2KKi4Szs0c1LRV+WR2WZezd4dMqsz2D3IIlAZuo8AbkgYmObWaRVdZJTPMkcdHTSS2ZwO0qGj97jW58ogFTt4sMdPB2RTV0y1tdVtUe47mKMxqo1DcElT0BUG1rkhbmwsZbhzl5Sy0sk1UoqKiZ5ZGlIZbEk+aoa1gRf1k4gUKrPmj4VhRSbyTPTsR+r2kshHqKqF9Rx0c08lhpMloIUjXtS63YKNTEwOZDfqbuV29XgMSmScBibJpqWSe5Sczxydn5pEaggrq3BGodR53owcC8MSV80VRXVbVC0ZCxRGNQLgixJB3AKg9LkhbkgWIWdPUGno2kc7xQFmJ8Ujuf6Yz1wrFVSZdNTQ5Y1Q1Q9xVEbJYKCFLLa4Kk31CxPTbe+uOacy0FTGG0mSMpqtewayna4vsTjw5dZUKXLoIQ2qwYlrWuWkZjtc264oqnOqVIUocnqKiONIY5KmqYuFHaPraOJSbXIL9O8EHux08HZto4Xrd7FDJF6jKEt9suGnhngWmqjU1VaoqZZp2YEhlCLYaUADb2G1/ADwxF8J8Dhsvr6NpiVldXVgltDLYrtq8oXjW+4vviDhqj7l4SAHnTgW9Paz6rfV49KaiDcRUVOPNoqREI8NELW+2VMc/AfCslW8cdTVvJTUbh0p9ACkg+TvqJsPA32uAQDj5xBkVQMyqaqCtMEjsVusVyFAVdNy/7C93dgJXnRK09Xl1BciOaUNIAet5FQH2Aufo8McfHdFGme5VDTRrGy9mzBFC+QJrgbeCJJt4H046uKuFpJcvpKtqtzV0t27YoCXvLqXa+xUgWO+1wQb7S3LjhctIczqp2qamQaVZkChBaxsAbXtttYAE7bk4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7" descr="data:image/jpeg;base64,/9j/4AAQSkZJRgABAQAAAQABAAD/2wCEAAkGBxQSEhUUExMWFhUXGB8YGRcYFhogIBwgHhgdHxweGyAeHSkhHSAlHxocITEiJjUrLi4uHB8zODMsNygtLisBCgoKDg0OFxAPFCwcHBwsLCwsNywsLCstNywsLCwsLC4yNSwsLCwyLSwsLCwsMDUsLCw3Ny4sLCw3LCw3Kyw3LP/AABEIAG0B0AMBIgACEQEDEQH/xAAcAAACAwEBAQEAAAAAAAAAAAAABgUHCAQDAQL/xABQEAACAQIEAwMFCgwEBAQHAAABAgMEEQAFEiEGBzETQVEiMmFxgRQjU1RygpGTodIIFRYXQlJikpSisdEksrPBM0OjwzWDhPA0RGNzwtPh/8QAGwEBAQEAAwEBAAAAAAAAAAAAAAECAwQFBgf/xAAtEQEAAgIBAAgEBwEAAAAAAAAAAQIDEQQFEiExQVFx0WGRscEUFSI0UnLwMv/aAAwDAQACEQMRAD8AvHBj8SRK3nKD6wDiJreE6GbeWjp3PiYUv9Nr4CZx5VNOsilXUMp6hgCPtwj5hynomuacz0j9dUEzgX+SxIt6BbCvmNNn2UeXHUGup13OtS5A/aUkyAelWYDvtgsfAy8R8uw13pJGRuvZMxKn5LdV9tx6sVtWxTQuY5Q6OOqsTf8AruPSNsWTwTzVpa4rHL/h5zsFZro5/Yfbc/qmx8L4auIeH4axNEq7jzXHnKfQf9jscdXLxot217Je1wumL45iub9VfPxj3UN2zfrN9Jwds36zfScSnEvDstFJpk3U+ZIBs39m8R/Ub4h8edMTE6l9VjvTJWL0ncS9O2b9ZvpODtm/Wb6TjzwYjeo8kzk/FFVTMCkzFe9HJZT6LE7etbHFw8LcQJWw9oo0sDZ0JuVP+4PUH/e4FC4buV1cY64JfyZkZSPSoLqfZpYfOOOzx81otFZnsl4/SvAx5MNslY1avb6xHftcuDBgx6b48Y/MjhQSSAALknoAOpOP1irueXFXYU4oo298qBeS36MV7H983X1B8BWnGvHVRV1ckkNRNFCPIiWOV0BUdGIUjdt233sQO7EF+UNZ8cqv4iX7+I3BiNJI8RVndWVV+7/ES/exqzJMwFRTwzr0ljWQfOUH/fGQcaP5KZj22VxqTcwu8R9jalH7jrhCSfMGDBioq7n1nMkFPTRxSvE7ysxMbspKohBF1INryLt6sUv+UNZ8cqv4iX7+H/8ACBrdVbBF8HBq9sjkf0jH04q7EahJflDWfHKr+Il+/g/KGs+OVX8RL9/HPluXS1EixQRtJI17ItrmwJPU26AnElW8HZhENUlFUAeIjLW9ei9vbgPCPiWtU3FbVD/1Mv3sMWTc1cypyNUwnTvSZR9jKAwPpN/VhIwYDUPAnHUGZodA7OZBeSFjcj9pT+kt9r7ekDC/z2ziSCjhWKR43km3ZHZTpVGJ3Ug9SuKT4WzlqKrhqFNtDjV6UJs4PrW/tse7FhfhC14NTSxX8yJpCL/rsAP9M4JpXX5Q1nxyq/iZfvYPyhrPjlV/Ey/exGax44+g4ipL8oaz45VfxMv3sH5Q1nxyq/iZfvYjcBOAkvyhrPjlV/Ey/ex70OcVssscQraq8jrGP8RL1Zgo/S9OIXWPHDNyypRNmtGnUCTtD/5aM4P0qMUX7zNrzT5VVOrFW7Ps1IJuC7BAQet/K64zV+OKn4zUfXyfexeXP2t0ZfHH8LOoPqVWf/Mq4oDCUh2/jip+M1H18n3sffxzU/Gaj6+T72OHH7WFjuFYjxCk4iuv8c1Pxqo+vk+9g/HVT8aqPr5fvY5ewf8AUb90/wBsHYN+o37p/tgG3l1WVE+Z0kbVE7KZdTAzSEEIrPYjVYjyemNNYz5yJy9mzIuVIEUDm5B6syqPsLYfeb/HDUMS09O1qmYE6u+NOmoftE3C+pj3b1JSXGnMmky8mPeacf8AKjI8nw7Ruierdt+mKmzrm7mM5PZslMvcI0DNb0s4N/WAuEJiSSSSSTckm5JPUk959OPmC6S1TxPWyEl62pN//ryAewBgB7MeC53VDpVVI9U8v3sccMbPfQrNbrpBNvXbH4v9nXEDPlXMHMqcjRWSOB+jKe0B9Ze7fQRi2+X3NSOtdaepVYahtkKk6JD4LfdG8FJN+4k7Yz7j6CQQQSCNwQbEEdCD3EYppsrFXc+s3kgp6ZIpZImeUsTG7KSqIQRdSDa7rt6Bht5d5+a6ghnb/iWKSfLQ6SfnW1fOxVX4QVZqrKeL4OEv9Y9v+3ior/8AKGs+OVX8RL9/B+UNZ8cqv4iX7+I3HtSUkkraYo3ka19MaMxsLXNlBNtxv6RiK7PyhrPjlV/ES/fx+4uJq1TcVtUP/Uy/01WOPGXJKpRdqWoUeLQSgfSVxwA36YB7yPmzmNOw7SRahO9ZVAPsdACD6Tq9WLt4K4xgzOIvFdXWwkia2pCenTqpsbMOvoIIGV8MXL3Omo8wp5FPks4ikHikjBTf1Gz+tRgaainjc+a+n5oP++IDMoM1W5p56KTwSWCVNvDWkrb/ADccjcyKMEgiUWNvMHd87EnlvGFHOQEnUMeivdD7NQF/ZjEZaT2RaHPfh8ikbtjnXoTqzmbVULBcyyx41JsJYZAyt8m9l9mq/ow48NcYUdeP8PMrMBcxnyXHrU729IuPTiZqadJUKSKrowsysAQR4EHYjFPcccpWjPunKyysp1dgGIYemBr3B/ZJ9R6DHI66b5i8q4qsNPSBYqjcsnRJfX+q5/WGx7/EK/AXMqaik9x5lr0IdHaODrhPhJ3sn7XUDfcdOvgLm4ykU+Zdx0iotYqRtaZe7fbUOneOpw48wuA4c0iEkZVKhV97lHRx1Cvbqp7j1W9xtcGBqr6KKqhKOFkjcXFj7QykfSCMUvxZwxJQyWN2iY+RJbr+y3gw+3qO8Dw5e8bTZVOaGvDLCG0+V1gJ7x4xHrtsL6htfF5VtJFURFHCvG49hHUEEfSCMcObDGSPi9DgdIX4t/Os98fePiztgwzcX8ISUTFlu8BOz23X0P4fK6H0HbCzjzLVms6mH2eHNTNSL453EjDDy9/8RpvW/wDoyYXsMPL3/wARpvW/+jJi4v8AuvrDj5n7fJ/W30leWDBgx7L8/cmbZjHTQyTynTHGpdj6AO7xJ6Ad5xlHiPOpK2plqZfOka4W/mqNlUegCw9O578WZz34q1OtBEdltJOR3nqiezzz60xUOJKwMetRTPGQHUqWVXAPerKGU+ogg4neAeGzmFbHAQezHlynwRSLj5xIX51+7DTz6y8R10MigBZIAoAHfGxH9GUYKrTFw/g85jZ6unJ6hJlH0o//AG8U9hz5QZj2OaweEoaE/OW6/wA6KMCWmMGDBissx82qztc2qj3IVjHzY1v/ADFsKGOzOazt6iea9xLNJIPUzlh9hxx4y0snkJR68xkk7ooG+l3UD7A+NBYpv8HyFUjq5mYDU6Ri5A8xSx/1B9GLFzrjShpVJmqogR+grBnPqRbtjSSqTn7lcUVVBLGoV50ftLbXKFLMfSQ5BPfpGKuwycfcVtmVUZtJSNV0RIeoUG92ttqYm5t6Bva5W8RYHZF/JHVvJHrOw+042TEtgB4C2Mrcv8u90ZlSR2uO1V29Ufvhv+5b241XhCSMZm5v1va5tUeEeiMeyME/zM2NM4yJxDWdtV1Et79pNIw9Rc6fsthJCPxY3Iej15kz22igc38CzKo+wt9GK5xdH4O9F5NZN4tHEPmhmP8AnX6MFlceDBgxWVJfhD1l5aOEHzUkkI+UVVT/ACt9uKhw+c7aztM1kX4KKOP7DJ/3MIeI1Axp7lRR9llNIP1kMn1jF/6MMZhOLNy7nNUQxRxJSQaY0VF8t+iqAPsGBK/sGKJ/PlVfFIP33wHnnU/FIP33/thtNL2xlfmJmZqcyqpCdhKYl9CxnQLesqW+ccaayOreamhlkUK8kaOyjopZQSB6r2xlrjGiaCvq42FiJ3PsZi6n2qwPtwkhD4kOHuw91Qe6f+B2q9r8m+9/2fH0XxH4MRWw8v7Ls17HR2Vho7O2m3dp07W9WFfmRwYuY0zBEjFSpBikba3lDUrMASVK3233se7GdMozyppTemqJIu8hGOk+tfNPtGHbKec1fFYTLDUDxZdDH5yeT/Li7TTupOR1Uf8AiVUCfJV3/roxM0nIuIf8Wtkb/wC3Gq/5i+JXh/nJRTkLOr0zHvbyk/fXcetgoxYtPOsih0ZWVhcMpBBHiCNiMBCcG8KRZbC0MLyurP2hMhUm5VVNtKqALKMULzerO1zap8I9EY9kak/zM2NM4yLxHWdtV1Mt7655GHqMh0/ZbCSEdi2vweaO89XLbzI0QH5bMT/pjFS4vv8AB/o9NDNIf+ZObepEUf5tWCytDFIfhAZPFG9PUIoWSUuklhbXpClWPiRci/XceAxdVTUJGpeR1RRuWYgAesnYYzpzd4ujzCqQQHVBApVX7nZiNbD9nyVAPfYnoRhKQRMdOWIWmiUdWkQD1lwBjmw08sMqNTmlMtrrG/bP6BH5Qv630D24KlKrz3+Uf6nHkcetV57/ACj/AFOPLHiy/Ra90J3IOLKmkICPqj+Ce5X5vevs29BxavDHF0FaLKdEoG8THf1qf0h6vaBijcfqKQqQykqwNwQbEHxBHTHNi5FqfGHnczovDyImYjq284+6zeZXLZK4NPThY6sDfuWWw6P4N3B/Ybi1q/5e8fTZZKaSsD9graSrA64D32HUp3lfavgbI4F44E9oKkgTdFfoJPQe4P8AYe7wx++ZHL6PMU7SO0dUo8l+5wP0JLd3g3VfSLg+lS8XjdXyPI4+Tj3mmSO3/dz1474LgzaBZI2UTBbwzjcMDuFYjzkN737r3HeDX3AnG02UynL8yVliU2VjuYr9LW8+I9QR07tthw8AcbzZRM1HWo4hDWZSLtCx6so/SQ9SBe99S3vvcHEXDVHm0C9oA4K3injI1KD3o24IO2xuD4Y04E6jpKgKlXjcXBFirAj6CCMIXEfLVXJekYRn4Jr6fmnqvq3HqwsQ5NnGRMTTf4yjuSYwCbeJ0Dykb0pqHeRhr4f5t0FR5MzGllGzJNsAfl+b+9pPoxi+Ot41aHY4/Ky8e3WxW19CNV8I1sZs1NIfSgDD+UnEnwLlFRHmFOzwSooL3Zo2AHvTjckW6kDFvUlXHKuqN0dfFGDD6Qce+OGOJWLRMT3PSydOZcmO1LUj9UTHj4jELxjxClBSS1DWJUWRf13OyL7T1PcAT3YmsZ35z8Ve66v3PG14aYldujSdHPzfMHp1+OO08QhVdU8sjySMWd2Lsx7yTcn/APmPHBjoy+RFlRpUMkasGaMG2sA3K3sbA9D6L4y00FyX4Y9yUXbOtpqmzm43VP8Alr9BLH0tbuxDfhC0N6elmt5krRk+h0v/AFjGOQc9R8QP14//AF4geOeaC5jSNTe5DGSysH7XVYqwPTQOouOvfiorfHvQVhgljmHWKRZB8xg3+2PDBiK2RDKGUMpuGAIPoIuMRvFdd7noqmbvjhkYesIbfbbEVyuzHt8rpWvcrH2R9cZKb+vTf244OdFZ2eUzAGxkZIx7ZFLD90NjTLNiLYAeGPuDHxjYXxlp8ZAeoB9mPqqB0GLqy/krC9NG7VE4maJWK3j0BygNvMvp1bdb278UuVI2YWI2I8COo9hxR8weA7zsB4+rBi7+QQp5IJbwxe6IZP8AiaF1lHF18q1+oceoDAe/JbgiSmDVlShSWRdEcbCzIhIJLDuZrDbqAPSQLVwYMVlHcSV3YUlRN8HC7/uoSP6YyIi2AHgMaX5x1vZZTUeMmiMfOkUN/LqxmnElYGNFcjaPs8rV7byyySH2N2Y+yMYzqTjV3AlF2GXUkZFisCavlFQW+0nCCU7gwY8K+pEUUkh6IjOfUoJP9MVGVeNq3tswrJPGdwPUjaF+xRiFwBy27bsdyfEnc/bgxGhgw1ctOHY8wrlgm1dmI3kbSbHawG46eUwxb/5mss/Vm+ubA2ztj0pqYyukY6yMqD1swUf1xoT8zWW/qz/XNjoy7lNl8MscqLLqjdZFvKSLqQRcd+4GGjZ5ijCqFHQAAezCFzO5djMQJoSqVSLpufNkUdFa3Qjezemx7rP+DFZZCznJp6R9FTC8TdBqGx+Sw8lvYTjhxsWrpkkUrIiuh6q4BB9YO2E3NuVGWT3IhMLHvhcr9C7p9mJpds2YMW9nXI6RQTSVQfwSZdJ/fW4/lGKtzbK5aWVoZ4zHInVTb2EEbEHuIwVx4buXXG0mWzqCxNK7WljO4UHrIg7mHU284XB3sQo4+P0OINeZ7XiGlnmvtHC8l/koT/tjIUYsAPRjRPHFW0XDvl+e9PDEfW+hW+wtjPGLKQMe8NbKgsksijwWRgPoBtjwxOfkdmHxGp+pf+2IqGnlZ93ZnI6FmLf1OPxieTgvMD0oan2xMP6jEzlXKjM5iNUKwr+tLIv9E1N9gxQkY0Pyc4NaigaeddNROB5J6xoN1U+DE+Ufmj9HHpwRysp6Flmlb3ROu6sy2RD4ou+/7RJPhbFgYJMs41Xnv8o/1OPLE1xjlTU1XKhHksxkQ+KsSdvUbr7MQuPGtExMxL9Ew3i+Otq90wMGDBjLkGLM4G471aaerbyuiSnv8Fc+Pg3f379azwHHJjyTSdw6vL4mPk06l49J8YXPx3wLBmaeV73OoskwG4/ZYfpL6O7uIxVGX5jmfDsvZzR9pSs3S5MbX74nt72x/VI33278NXBfHjQaYaklouiydWT0N3sv2j0jpaXvc0f6Ekbj0MrA/YRj08eSuSNw+L5fDycW/VvHZ4T4SX+FeO6OvAEUoWXvhksrj1Dow9K3GJXNeH6Wp/8AiKaGX0vGpI9RIuMKOecoMvnOqNXp26+9N5N/kMCo+bbHPRcEZrS7U2cFkHRJ4de3hdmYj2WxyuonI+W2WK2paRVbxR5F/wArjDDQZbFCLRrb1kk/SxJxBUEObjaWWhYeKxTA/wCpbDDT61W8rIT1JVSoH0scAq80uKvxfRMUNp5bxw+gkeU/zBv69I78Zlw0cx+KDmNa8in3lPe4R+yDu3rc7+rSO7CviNQMGHjlPweMwqi0q3poReQbjWx81Lj9427gB+li5fzZ5X8TT96T72BtmLBjTv5s8r+Jp+9J97B+bPK/iafvSfew0m2YsGJ3jnKRSZhUwKLIkl0HgrAOoHqDW9mILEVeX4PeY6qeppyd45RIB+zItv8ANGx9uPx+EPWWgpIb7tK0nsRNP/dwqcisx7PMjGTtPEy28WSzr/KH+nHVz/rdVfDF3RwX9sjtf7EXFTxVjjoy6k7aaKH4WRI/33C/7458NXKyj7XNaRbXCuZD6NCMwP7wX7MFagUW2GMv80cp9y5nUqBZZG7ZfVJ5R/n1j2Y1Dimvwhcp2pqoDoWgc+sa0+i0n72LKQpnD7yUzfsMyWMmy1CGI/KHlof5WX52ELHtR1bQyJKnnxusi+tWDD7RiK2LgxzZbWrPFHMhukiK6n0MAR/XHTisqn/CFrLUtNFfz5i59SIR/WQYozFo/hA1uqtgi+DgLe2Rz/tGMVdiNQ9qOlM0kcQ6yOsY+ewX/fGw0UAADoNhjLvLKj7bNaNbXAk7Q/8Alozg/SoxqTCEkYVeaVZ2WVVjfrRdn9YRH/8AnhqxWnP2t0ZfHH8LOoPqVWf+qr9OKjP+DBgxlpY3JPNaWlqKiWpnjh97VE1ta92Ja3q0L9Ixb/5wcs+P0/1gxlrBimmpfzg5Z8fp/rBjpy7jGhqJFihq4ZJGvpRXBJsCTYeoE+zGUcWLyIo9eZl+6KB29rMqj7C2G00fOanHtVlssUcMURWVCwkkDHdWswsGHQFTe/6WKuzDmfmkv/zXZjwijRftILfbi7OaHCZzGjKx27eI9pFfvNrFL9wYbevSe7GZZYyrFWBVlJDKRYgjqCD0I8MCHTmGaTz37aomkv8Aryu32EkYvjg/m1STRItXJ2E6qA5YHQxA3ZWFwL9bNYj09cZ8wYLpp2u5mZZEpPutH/ZjBcn90H7bYoXj/ib8ZVjVAQogVY0U2vpUk3a21yWJ26bDe1yuYMDQxMcI5G1dWQ04Fw7eWfBBu59Hk7D0kDvxwZbl8tRIsUEbSSN0RRv6z3ADvJsBjRvLPgRctiLOQ9TIB2jDoo6hE9AO5PefUABKB/CAq9FFTxDbXODb9lI2/wByuKHxa/4QtZeppYr+ZEzkfLcAf6ZxVGBCT4Xo+2raWL9eeMH1awW/lBxrjGaOTtH2ubQeEYeQ+xCo+1xjS+EJIwYMGKgwYMGAiOI+Hoq2PRKCCN0cecp9HiD3g7H6MVpmHLesQns9Eq9xDaT7Q2w9hOLiwY4cmCl+2Xf4vSOfjR1aTuPKVI/kHX/Af9SP72D8g6/4D/qR/exd2DHH+Dp5y7n59yP41+U+6kfyDr/gP+pH97B+Qdf8B/1I/vYu7Bh+Dp5yfn3I/jX5T7qR/IOv+A/6kf3sTHD+UZvRn3qK6E3MbSRlT7Nd1PpFvTfFrYMWOLWs7iZYydNZslerelZj0n3RWVZhO4AnpHibvIkjdfpDavsxK4MGOxEa8Xk3tFp3Ea9N/fYwp8yqSsno2p6JAzzeRIxdV0x/pAXO5bzfUW9GGzBiss2/mlzT4BPrk/vj4eUuafAJ9cn98aTwYml2geB+G1y+jjgWxYeVIw/Sc+cfV3D0AYnsGDFQYMGDAVBzX5fVdZWrPSxqytEqvd1XylZvE73Uj6MJn5pc0+AT65P740lgw0u1A8K8uM0paynnMKWjlVm9+Tzb2e2/6pbHdzD5f5jW5hPPHEpjbSEJlQeSsajoTt5QY+3F4YMDbNv5pc0+AT65P74c+U/AFXRVrT1UaqohZFs6sdTMngdvJU/Ti38GBsYW+YeQmuoJoEAMhAaO5A8tGDAXPS9tN/ScMmDBGbfzS5p8An1yf3wfmlzT4BPrk/vjSWDE0uyryzy6ppqCOCrQLJEWVbMrXS913HhfTb9nDVgwYqKS5j8A5jW5hNPFEpiIRUJlQGyoL7E7eVqwtfmlzT4BPrk/vjSWDE0u1PcqeX9ZRVxnqo1VBCyqRIrHUzJ3D9kNvi4cGDFQYrTnFwrWZgaZaZFZI9ZfU6ru2gL18AG+nFl4MBm780mafAx/XJj5+aTNPgY/rk/vjSWDE0u2bfzSZp8DH9cn98H5pc0+BT65P740lgw0bZt/NLmnwCfXJ/fFjcnOC6nL2qXqkVWkEapZ1bZdZbp03YfRizMGKbGFDjLl3SZidbgxT2t20dgT4awdn9u/gRhvwYIoLMuSdah95mglX9otGfosw+3EWeUmafAx/XJjSODE0u2d6Xk1mTHyvc6D9qVj9iocNGTcjkBBqqpn/YiUIPUWbUT7AMXBgxdG0XkHDtNRJopoVjB6kbs3ymN2b2nEpgwYIpfmdwJmFdmDzQxK0QREQmVBcAXOxNx5TNhV/NLmnwCfXJ/fGksGJpdqn5RcCVVDUyzVUareLs0s6t1cFuh280YtjBgxUGDBgwBgwYMAYMcWc5rFSQvPO+iNACzWJ6kAWA3JJIFh448sgzyCthE9O+uMkgEqy7g2OzAHASWDCdXcz8simMDVI1A6WKo5VT03cLp27yNh349eOeMoaKIKZ0jmmUmJmSR1AuAXIjVr2DXA2BO1x1wDZgxX/CXMGmanmM1Z25p7u8wgkQmMvaMsvZqNe+myg9L+OGF+MqMUXu8zf4a9teh7316Labar6tumAn8GIHiLjGjoY0epmCaxdF0sWYeIUAm2/U7Y86bjaikpHrVmvBGbO2hrqbgWK21X8od3eDgGLBiLiz+BqT3YH/w/ZmXWVYeSATfSRq7ulrnH44a4kp6+NpaZy6K+gkoy2awNrMAejDfAS+DEdn2dw0ULT1D6I1IBOlm3YgDZQSdziGyPmJl1XKIYakGRvNVkdNR8AXUAn0dcA1YMKed8x8vpJ3gnnZZUtqAila11DDdVI6MMS3DfEdPXxGWmcuiuUJKMvlAAkWYA9GG+AlsGE/NOZmW08zwSzsJIzpYCGVrHwuqEYBzNy3sO37duy7TstXYy+fp1Wtov5u9+mAcMGFbIeYeX1kohgqNUjearJIuqwuQpZQCbb2646+J+MaTL9AqpdBkBKgI7XC2uTpU2G464CewYiuIeIaehhE1Q+iMsFBCs1yQSBZQT0Bx5VnFNLFHTyvL5FSyJCQrHWXF02AuLjvNsBNYMK/EnMCgoZOynntJtdERnK36atIOm43sd7Y9a/jqhhpoqp5/eJjpjdUdrmxJFlUsCNJuCBYixwDHgwr8P8wcvrZRDT1GqQglVZHXVYXOnUoBIAJsN7A+GPHOuZWW0sxglqPfFNmCI7hT3hiqkXHeBuMA3YMQGecZUdJFFNNNaObeNlVnDC17jQDtYjfHJknMTLqtykNSC+ktpZHS4UEtp1KNVgCbDewOAasGEQc3cp6+6W+om+5jqreZ2WxCMvOw7SMSp7zKbqxIB2Ta+k7HfAOODEJwxxXS5gHalkLiMgMSjrYkXHnKL9O7HJxJx7Q0EohqZijlQ9hHI2xJAN1Ujqp2wDNgxFcPcR01dGZKWUSKDZtiCp/aVgGHtG+IKo5o5Wk3YmqGoHSWCOUBvbdwum37XQeOAcsGPgN9xhNruaWWQyPE9QweN2RgIZTZlYhhcJY7g7jAOeDCzUceUCUkdW89oZSRGSj6nKsVbSltRsQd7Wx50XMTL5aeWpWo97h09pdHDLqIC+SRcgk2BFxgGrBhEPN7KfjLfUTfcxN51xnR0k0UE8umWUAouhzszaVvYELc3G9uhwDBgxC8TcU0uXqjVUhQOSq2R2uQLnZQTjw4b41oq9itNOHcC5QqytbxAcAkbjcX64BhwYVeIeYeX0UvYzz++d6ojOV+VpBANt7dfRhhy2vjqIklhcPG4urDoR/72t3YDpwYV+IeYFBQzdjUzFJNIawikbY3tuqkd2Oyi4to5qWSrjnDQRAs7ANddIudSkagbb2tc4CcwYR05tZWSAKhySQAOwm6np+hh3ZgBc7AdTgPuDCbFzRyxphCKoaidIbQ+i5Nh5enTa/6XT04keOc69yU3ae6Ep7uF7R4mltcE2WNSCzG3iLDUe62AYcGIThOuaalWeSdJRJ5YdIzGgW1gArEsOhJ1G9yegsBEw80MsacQLVAsTpDaH0Ek2Hl6dNie/p6cA44MGEibmxlaOUapa6kqfeZjuDY7hN/ZgHfBiHq+J6WOk92NMPc5AIkUE31MFFgBcm5ta1+vhj0yriGnqKb3VE94LMdZVhshIa4IBFtJwEpgxBZfxdSTUklZHITTx6tTlHFtAu1lI1H2DHl+W1HqpU7U6qtQ0A7N/KDGwJ8nyR8q2AYsGObMa+OCNpZnWONBdnY2A/8AfS3fhe4f5iZfWzdhBPeQ30q0brqsLnSWUAm29utgdtjgFXmxmcU9XS5dLMkUN/dFS7OFFgG7NLnvYg7dfNPdhX4Nz54OG64qSJFm7NSNivbLEpI8CNTkenDrkHA9NVy1dVWqKiSWc6QQyhFVQFUWbewIF/2RiL4S4EV6bMqNpve5mRkISxjZWYqfOOqxVNtrhT44ioRVyylyamgrI5tVUgqTLBGhdfL1L5TdPJ8i2+2rHPxaT+M6GGlpmqlpqSLRTyWJYaWNpO7ZShPqx+8t4RnrqaSnmr3MFJtFEIltfpc+VcgKWABuRfYgbHv4oyGcZnPU09YYHNkGmO5VQiLYHX08gHpgJLj+MJkyf4SKkqKuWKJ440UEHtNYUkAE7J9pxXsMsqI+SyA3bMIh6Laij29BPZuPWTiwoclnqEy9amracpXdsWZOoTQFQeVsN23387ErxBwhG+d0tWG0k2Z00+c0YOlr32NtI6HzRgITgqJcwz2vnmUOtPeKJWAIWztGpAPojc+t2xycyMkpctyucUrswq6lNQLqVUoXk0qFAAA02t6B4Y9OJOG5qPMnNFWtT+7rl7RhtOpiW3J38osQRYi9gcdvFPL+KOnoKOOS0aytJIWS5lY6QzHcWuCR37WHdgPxx3UpDSZZlLSrEsqxe6HZgoWKILquT0LMNvEqR34/fISdR+MIUN1SYMpBuCra1Ug99xGN8S9JwdBXV9bUVoE41LFFGQQI1TUOobyr2v3WJbxx5cueGxRV9d2bjs3J0x6baAsjaRfUb2DWwHL+EFUkUMMK+dLONvEKjED94piD5r5VFBVZTFToqTXC3QAE2khERa3XytVj8rDBzfyR6qWkKzdkYdTr5GryiyEHzgNtA63649+DeCT24zKsqnq6gA9nqQKqbEXsCdwCbAWA1E2vvgEKjq55c2zCeHL0r/fWjKvYqg7TSjbg7kRezfF+UNFHCuiKNI1vfSihRfvNgLYoXKsgrKbWYMyaIyHU5WEeUd9z5fpP04vLh5XFLAJJDI/ZJqc9WOkXY+FzgSq/m9RRyZhllOkaAyzapSEALAyxjyiBvtr645+dEIWpy+mp4FJLtL2KKq9o2qMAGwtuFYX8PVhnzjIu2z6mqGk8mGOwj09SFlN76tt38P0RgzbIu2z+mqGk2hjsI9PWySm99W2736dwwChwZTNm2b+6zDFSpR6Q8KdSwMgW9lFzqvc+CAb9cLvMPM4sweuqTMl4njp6WLWNTICe0kC3uVJNwfAnww55fkclJLm7RT2NQHA97/4ZacgEeXuVErW6d2OrNOWNGmVgIgFQI4/8RZiS2pdR067WO4t3A+jAcXMh2rqXJ6aMjXVWlF+nkwDr6PfMK/BGZvVz5TQup/wtRK5v4KokQHwKsrrbu8nD3w9w+fdWVM0uoUlKyqNFtRIdNXnbbAbb9Me1BwWked1E6SFBJE7BVUAo8gUMytci9yzDbq2AQc5WsyutrJqiijqIaiRrvNGXRkZ2KhXG0ZIYKQfAC2wx18wc1SpjyZaanIjKmUUqDc2dF0Cw382QXtvcm2PWPhusknbK3zOVqfWS14wS1m1HcuW3O/Ui/dhr/JFEzmiZH0xUsAjSLTe4WOWxLX63e523tgFCvpKxqibNmofcCU0DFENrtJ2bohtZSTqkBJIAsgG+PfKMpgi4YqKiRFMs+o62F21Cfs47E77MNXrYnvOLmz3K0qqeWnkuElQoSOouOo9I6j1YpfIeDJqiT8WzVzmkp5C/ZrEF1HUSbHUStyxO+oC+wvgICraUxZJAIzNIiyTrDfz1epLIu/QFIiPQMM/ANEc2zRq9oYaeKnGhoU6sxRlGoaQDszXbbzQtjucNA4aX8ewzBgqU8IjjiCbACJgN79B2h2t3DByzyH3JWV9pNSyvcLptp0yyW31G+zkd3TAQWV5dDPxPUIIY+xp4fM0LpvojG62tfVK30Yhc5lkbPqlqegSsECCIQELoVRGgvYi2zFgB6fRh85f5H2dfmNS0mtpX2Gm2kGRza9zf9Ed3m4SJsiqoqupnp69oWmldm0xb2MjMFuX6C+AujI6JIol0wRwM6qzpGiqA2kXGwF7dL+jFZ0cK1fFNRrUOlPDazAEbJGNwdusr/RiweC0lFFCJpmnksxaRhYtd2tt3WFh7MVTJw5Ve7qp4K8wGpkcOVhBOkuSFDa7i3S62O2KF1673M+dtSeRET2C6dgNdQVGm3SyLKFt0B2xPcUZRBS8NUp7NBLKYpNekaizgu2/XZLr6hbDxHyxp48sloVdryESNOQLl1sVOm9tItbTfpfe5Jwn8G8JPXvHHWVbTU1EQscHZqFIGwBIO62AG9zba4BOILT4SVosvpRLfUlNHrv1uIhe+KU5YPNNNJJ+LY6qOoqFEs0gUiG7ansGB3Al1G3XbF58SoTSVCq2ljC4DWvYlCAbd9r3xSOVZJW0sfZ0+ZPEly2lIRa56nd/QPoxRN81shqoqymqqWlWWngjAWJYtaIwdy2qJd7HUpuO9e6wxPcqc6pswiqV9xQQuHRplRAUk1A6WsRsbo3k72IvffEPx7Q1lJWmanzGZBUBVKlQwULsANRta9yLAEajvuThv4O4VXLaGVUkMksitK8rDctp22udh6ybkm++IErk/QwT1GZ1UkcTRdr5GpVKqC8jm1xYAKU6d2EXjHNUq+1zHtlMzVQWKHWNSQRxsVcr1F2C9e+/62H/JuG2psjqKeOfyqiUq0nZ9FKIrLp1d6qR1/SOOzjPljRpQhYEEcoKAzWZi21muNQHldcBzczXFVmuUU43UkSsvirSKdx8mFvtxFcUvHS8QiSmRVENO00qoABdaeZmuB4r2d/WMemf5FOaunqIqvspYqaGNW7ENb3o3bymtvrbaxtfDnwdy9igSeWeVqmeqRlllcW8lx5SqLm19rm56DoBbAJXAuXRfiPMa2oVZJZhMS7AE7J3E9CZSxuO8jwGHDkbGwypC3RpJCvq1kf5gx9uEih4MnM75T+MHFIH1soiW7WN+uq4Ow8VvvpxduWUEdPDHDEumONQijwAFh6z6e/AVZw/TrWcS17yKrxxRlLMARcCNOhFv0ZMItNOIqfPDDtA8kcKAdLNVPpA9Ai1ewjDDS8L1RqajscwMPuuRu00w3JDOzWvrBFtR822J3i7gCKDLIaOCQqO37WSRk1GRhGw3AIsNxYDoFHrwHpyny93jSOpyqGOOOIOlS6IXlYsCDutxsSfRth446y+Woy+phg/4skRVRe2q/VbnYahdd9t8InAdLXLVwiXMZJYVDDsTGACBGQovqOwNj7MOPMXJ3qqJ1jqJKdkIk1JffTvpaxBtex2IsQDva2KKi4Szs0c1LRV+WR2WZezd4dMqsz2D3IIlAZuo8AbkgYmObWaRVdZJTPMkcdHTSS2ZwO0qGj97jW58ogFTt4sMdPB2RTV0y1tdVtUe47mKMxqo1DcElT0BUG1rkhbmwsZbhzl5Sy0sk1UoqKiZ5ZGlIZbEk+aoa1gRf1k4gUKrPmj4VhRSbyTPTsR+r2kshHqKqF9Rx0c08lhpMloIUjXtS63YKNTEwOZDfqbuV29XgMSmScBibJpqWSe5Sczxydn5pEaggrq3BGodR53owcC8MSV80VRXVbVC0ZCxRGNQLgixJB3AKg9LkhbkgWIWdPUGno2kc7xQFmJ8Ujuf6Yz1wrFVSZdNTQ5Y1Q1Q9xVEbJYKCFLLa4Kk31CxPTbe+uOacy0FTGG0mSMpqtewayna4vsTjw5dZUKXLoIQ2qwYlrWuWkZjtc264oqnOqVIUocnqKiONIY5KmqYuFHaPraOJSbXIL9O8EHux08HZto4Xrd7FDJF6jKEt9suGnhngWmqjU1VaoqZZp2YEhlCLYaUADb2G1/ADwxF8J8Dhsvr6NpiVldXVgltDLYrtq8oXjW+4vviDhqj7l4SAHnTgW9Paz6rfV49KaiDcRUVOPNoqREI8NELW+2VMc/AfCslW8cdTVvJTUbh0p9ACkg+TvqJsPA32uAQDj5xBkVQMyqaqCtMEjsVusVyFAVdNy/7C93dgJXnRK09Xl1BciOaUNIAet5FQH2Aufo8McfHdFGme5VDTRrGy9mzBFC+QJrgbeCJJt4H046uKuFpJcvpKtqtzV0t27YoCXvLqXa+xUgWO+1wQb7S3LjhctIczqp2qamQaVZkChBaxsAbXtttYAE7bk4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CaixaDeTexto 15"/>
          <p:cNvSpPr txBox="1">
            <a:spLocks noChangeArrowheads="1"/>
          </p:cNvSpPr>
          <p:nvPr/>
        </p:nvSpPr>
        <p:spPr bwMode="auto">
          <a:xfrm>
            <a:off x="4212952" y="3388930"/>
            <a:ext cx="172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latin typeface="Century Gothic" pitchFamily="34" charset="0"/>
              </a:rPr>
              <a:t>18 Concessionárias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Century Gothic" pitchFamily="34" charset="0"/>
              </a:rPr>
              <a:t>7.385 km</a:t>
            </a:r>
          </a:p>
        </p:txBody>
      </p:sp>
      <p:sp>
        <p:nvSpPr>
          <p:cNvPr id="19" name="CaixaDeTexto 17"/>
          <p:cNvSpPr txBox="1">
            <a:spLocks noChangeArrowheads="1"/>
          </p:cNvSpPr>
          <p:nvPr/>
        </p:nvSpPr>
        <p:spPr bwMode="auto">
          <a:xfrm>
            <a:off x="2916808" y="4685074"/>
            <a:ext cx="172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  <a:latin typeface="Century Gothic" pitchFamily="34" charset="0"/>
              </a:rPr>
              <a:t>23 </a:t>
            </a:r>
            <a:r>
              <a:rPr lang="pt-BR" sz="1000" b="1" dirty="0">
                <a:solidFill>
                  <a:schemeClr val="bg1"/>
                </a:solidFill>
                <a:latin typeface="Century Gothic" pitchFamily="34" charset="0"/>
              </a:rPr>
              <a:t>Concessionárias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Century Gothic" pitchFamily="34" charset="0"/>
              </a:rPr>
              <a:t>5.390 km</a:t>
            </a:r>
          </a:p>
        </p:txBody>
      </p:sp>
      <p:sp>
        <p:nvSpPr>
          <p:cNvPr id="23" name="CaixaDeTexto 19"/>
          <p:cNvSpPr txBox="1">
            <a:spLocks noChangeArrowheads="1"/>
          </p:cNvSpPr>
          <p:nvPr/>
        </p:nvSpPr>
        <p:spPr bwMode="auto">
          <a:xfrm>
            <a:off x="1403176" y="3748970"/>
            <a:ext cx="1944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latin typeface="Century Gothic" pitchFamily="34" charset="0"/>
              </a:rPr>
              <a:t>6 Concessionárias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Century Gothic" pitchFamily="34" charset="0"/>
              </a:rPr>
              <a:t>2.498 km</a:t>
            </a:r>
          </a:p>
        </p:txBody>
      </p:sp>
      <p:sp>
        <p:nvSpPr>
          <p:cNvPr id="24" name="CaixaDeTexto 20"/>
          <p:cNvSpPr txBox="1">
            <a:spLocks noChangeArrowheads="1"/>
          </p:cNvSpPr>
          <p:nvPr/>
        </p:nvSpPr>
        <p:spPr bwMode="auto">
          <a:xfrm>
            <a:off x="2123728" y="3100898"/>
            <a:ext cx="194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latin typeface="Century Gothic" pitchFamily="34" charset="0"/>
              </a:rPr>
              <a:t>10 Concessionárias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Century Gothic" pitchFamily="34" charset="0"/>
              </a:rPr>
              <a:t>1.071 km</a:t>
            </a:r>
          </a:p>
        </p:txBody>
      </p:sp>
      <p:sp>
        <p:nvSpPr>
          <p:cNvPr id="31" name="CaixaDeTexto 28"/>
          <p:cNvSpPr txBox="1">
            <a:spLocks noChangeArrowheads="1"/>
          </p:cNvSpPr>
          <p:nvPr/>
        </p:nvSpPr>
        <p:spPr bwMode="auto">
          <a:xfrm>
            <a:off x="467544" y="1484784"/>
            <a:ext cx="820891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pt-BR" sz="1100" dirty="0" smtClean="0">
                <a:latin typeface="Century Gothic" pitchFamily="34" charset="0"/>
                <a:cs typeface="Arial" pitchFamily="34" charset="0"/>
              </a:rPr>
              <a:t>O setor de rodovias é regulado no </a:t>
            </a:r>
            <a:r>
              <a:rPr lang="pt-BR" sz="1100" dirty="0">
                <a:latin typeface="Century Gothic" pitchFamily="34" charset="0"/>
                <a:cs typeface="Arial" pitchFamily="34" charset="0"/>
              </a:rPr>
              <a:t>Brasil pela Agência Nacional de Transportes Terrestres - </a:t>
            </a:r>
            <a:r>
              <a:rPr lang="pt-BR" sz="1100" dirty="0" smtClean="0">
                <a:latin typeface="Century Gothic" pitchFamily="34" charset="0"/>
                <a:cs typeface="Arial" pitchFamily="34" charset="0"/>
              </a:rPr>
              <a:t>ANTT. Esta recebeu a competência delegada pelo Ministério do Transportes para realizar o processo de concessão das Rodovias Federais.</a:t>
            </a:r>
            <a:endParaRPr lang="pt-BR" sz="1100" dirty="0" smtClean="0">
              <a:latin typeface="Century Gothic" pitchFamily="34" charset="0"/>
              <a:ea typeface="Geneva"/>
              <a:cs typeface="Arial" pitchFamily="34" charset="0"/>
            </a:endParaRPr>
          </a:p>
          <a:p>
            <a:pPr algn="just"/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pPr algn="just"/>
            <a:endParaRPr lang="pt-BR" sz="1100" dirty="0" smtClean="0">
              <a:latin typeface="Century Gothic" pitchFamily="34" charset="0"/>
              <a:cs typeface="Arial" pitchFamily="34" charset="0"/>
            </a:endParaRPr>
          </a:p>
          <a:p>
            <a:pPr algn="just"/>
            <a:r>
              <a:rPr lang="pt-BR" sz="1100" dirty="0" smtClean="0">
                <a:latin typeface="Century Gothic" pitchFamily="34" charset="0"/>
                <a:cs typeface="Arial" pitchFamily="34" charset="0"/>
              </a:rPr>
              <a:t>Atualmente</a:t>
            </a:r>
            <a:r>
              <a:rPr lang="pt-BR" sz="1100" dirty="0">
                <a:latin typeface="Century Gothic" pitchFamily="34" charset="0"/>
                <a:cs typeface="Arial" pitchFamily="34" charset="0"/>
              </a:rPr>
              <a:t>, existem </a:t>
            </a:r>
            <a:r>
              <a:rPr lang="pt-BR" sz="1100" b="1" u="sng" dirty="0" smtClean="0">
                <a:latin typeface="Century Gothic" pitchFamily="34" charset="0"/>
                <a:cs typeface="Arial" pitchFamily="34" charset="0"/>
              </a:rPr>
              <a:t>59 </a:t>
            </a:r>
            <a:r>
              <a:rPr lang="pt-BR" sz="1100" b="1" u="sng" dirty="0">
                <a:latin typeface="Century Gothic" pitchFamily="34" charset="0"/>
                <a:cs typeface="Arial" pitchFamily="34" charset="0"/>
              </a:rPr>
              <a:t>concessões</a:t>
            </a:r>
            <a:r>
              <a:rPr lang="pt-BR" sz="1100" dirty="0">
                <a:latin typeface="Century Gothic" pitchFamily="34" charset="0"/>
                <a:cs typeface="Arial" pitchFamily="34" charset="0"/>
              </a:rPr>
              <a:t> de rodovia no </a:t>
            </a:r>
            <a:r>
              <a:rPr lang="pt-BR" sz="1100" dirty="0" smtClean="0">
                <a:latin typeface="Century Gothic" pitchFamily="34" charset="0"/>
                <a:cs typeface="Arial" pitchFamily="34" charset="0"/>
              </a:rPr>
              <a:t>país, distribuídas da seguinte forma entre os Estados brasileiros:</a:t>
            </a:r>
            <a:endParaRPr lang="pt-BR" sz="11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" name="CaixaDeTexto 29"/>
          <p:cNvSpPr txBox="1">
            <a:spLocks noChangeArrowheads="1"/>
          </p:cNvSpPr>
          <p:nvPr/>
        </p:nvSpPr>
        <p:spPr bwMode="auto">
          <a:xfrm>
            <a:off x="363538" y="5949860"/>
            <a:ext cx="79533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 dirty="0">
                <a:latin typeface="Century Gothic" pitchFamily="34" charset="0"/>
                <a:cs typeface="Arial" pitchFamily="34" charset="0"/>
              </a:rPr>
              <a:t>Fonte: Associação Brasileira de Concessionárias de Rodovias (ABCR) - </a:t>
            </a:r>
            <a:r>
              <a:rPr lang="pt-BR" sz="800" dirty="0" smtClean="0">
                <a:latin typeface="Century Gothic" pitchFamily="34" charset="0"/>
                <a:cs typeface="Arial" pitchFamily="34" charset="0"/>
              </a:rPr>
              <a:t>Março/2015</a:t>
            </a:r>
            <a:endParaRPr lang="pt-BR" sz="8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50849" y="836712"/>
            <a:ext cx="649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rPr>
              <a:t>Panorama das Concessões de Rodovias no Brasil</a:t>
            </a:r>
          </a:p>
        </p:txBody>
      </p:sp>
      <p:graphicFrame>
        <p:nvGraphicFramePr>
          <p:cNvPr id="35" name="Gráfico 34"/>
          <p:cNvGraphicFramePr/>
          <p:nvPr/>
        </p:nvGraphicFramePr>
        <p:xfrm>
          <a:off x="767481" y="2423503"/>
          <a:ext cx="7104981" cy="367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39043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RODAPE.png"/>
          <p:cNvPicPr>
            <a:picLocks noChangeAspect="1"/>
          </p:cNvPicPr>
          <p:nvPr/>
        </p:nvPicPr>
        <p:blipFill rotWithShape="1">
          <a:blip r:embed="rId2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11188" y="404664"/>
            <a:ext cx="554498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435B67"/>
                </a:solidFill>
                <a:ea typeface="+mn-ea"/>
                <a:cs typeface="Arial" pitchFamily="34" charset="0"/>
              </a:rPr>
              <a:t>Breves Considerações do Setor Rodoviário</a:t>
            </a:r>
            <a:endParaRPr lang="pt-BR" sz="2000" b="1" dirty="0">
              <a:solidFill>
                <a:srgbClr val="435B67"/>
              </a:solidFill>
              <a:ea typeface="+mn-ea"/>
              <a:cs typeface="Arial" pitchFamily="34" charset="0"/>
            </a:endParaRPr>
          </a:p>
        </p:txBody>
      </p:sp>
      <p:sp>
        <p:nvSpPr>
          <p:cNvPr id="14" name="Espaço Reservado para Número de Slide 3"/>
          <p:cNvSpPr txBox="1">
            <a:spLocks/>
          </p:cNvSpPr>
          <p:nvPr/>
        </p:nvSpPr>
        <p:spPr bwMode="auto">
          <a:xfrm>
            <a:off x="6943725" y="64325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12" name="Rectangle 190"/>
          <p:cNvSpPr txBox="1">
            <a:spLocks noChangeArrowheads="1"/>
          </p:cNvSpPr>
          <p:nvPr/>
        </p:nvSpPr>
        <p:spPr bwMode="auto">
          <a:xfrm>
            <a:off x="571500" y="1643063"/>
            <a:ext cx="7945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74638">
              <a:lnSpc>
                <a:spcPts val="1600"/>
              </a:lnSpc>
              <a:buFont typeface="Arial" pitchFamily="34" charset="0"/>
              <a:buNone/>
              <a:tabLst>
                <a:tab pos="6911975" algn="l"/>
                <a:tab pos="7086600" algn="l"/>
              </a:tabLst>
            </a:pPr>
            <a:r>
              <a:rPr lang="en-ZA" sz="1400">
                <a:latin typeface="Calibri" pitchFamily="34" charset="0"/>
              </a:rPr>
              <a:t>				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3" name="AutoShape 5" descr="data:image/jpeg;base64,/9j/4AAQSkZJRgABAQAAAQABAAD/2wCEAAkGBxQSEhUUExMWFhUXGB8YGRcYFhogIBwgHhgdHxweGyAeHSkhHSAlHxocITEiJjUrLi4uHB8zODMsNygtLisBCgoKDg0OFxAPFCwcHBwsLCwsNywsLCstNywsLCwsLC4yNSwsLCwyLSwsLCwsMDUsLCw3Ny4sLCw3LCw3Kyw3LP/AABEIAG0B0AMBIgACEQEDEQH/xAAcAAACAwEBAQEAAAAAAAAAAAAABgUHCAQDAQL/xABQEAACAQIEAwMFCgwEBAQHAAABAgMEEQAFEiEGBzETQVEiMmFxgRQjU1RygpGTodIIFRYXQlJikpSisdEksrPBM0OjwzWDhPA0RGNzwtPh/8QAGwEBAQEAAwEBAAAAAAAAAAAAAAECAwQFBgf/xAAtEQEAAgIBAAgEBwEAAAAAAAAAAQIDEQQFEiExQVFx0WGRscEUFSI0UnLwMv/aAAwDAQACEQMRAD8AvHBj8SRK3nKD6wDiJreE6GbeWjp3PiYUv9Nr4CZx5VNOsilXUMp6hgCPtwj5hynomuacz0j9dUEzgX+SxIt6BbCvmNNn2UeXHUGup13OtS5A/aUkyAelWYDvtgsfAy8R8uw13pJGRuvZMxKn5LdV9tx6sVtWxTQuY5Q6OOqsTf8AruPSNsWTwTzVpa4rHL/h5zsFZro5/Yfbc/qmx8L4auIeH4axNEq7jzXHnKfQf9jscdXLxot217Je1wumL45iub9VfPxj3UN2zfrN9Jwds36zfScSnEvDstFJpk3U+ZIBs39m8R/Ub4h8edMTE6l9VjvTJWL0ncS9O2b9ZvpODtm/Wb6TjzwYjeo8kzk/FFVTMCkzFe9HJZT6LE7etbHFw8LcQJWw9oo0sDZ0JuVP+4PUH/e4FC4buV1cY64JfyZkZSPSoLqfZpYfOOOzx81otFZnsl4/SvAx5MNslY1avb6xHftcuDBgx6b48Y/MjhQSSAALknoAOpOP1irueXFXYU4oo298qBeS36MV7H983X1B8BWnGvHVRV1ckkNRNFCPIiWOV0BUdGIUjdt233sQO7EF+UNZ8cqv4iX7+I3BiNJI8RVndWVV+7/ES/exqzJMwFRTwzr0ljWQfOUH/fGQcaP5KZj22VxqTcwu8R9jalH7jrhCSfMGDBioq7n1nMkFPTRxSvE7ysxMbspKohBF1INryLt6sUv+UNZ8cqv4iX7+H/8ACBrdVbBF8HBq9sjkf0jH04q7EahJflDWfHKr+Il+/g/KGs+OVX8RL9/HPluXS1EixQRtJI17ItrmwJPU26AnElW8HZhENUlFUAeIjLW9ei9vbgPCPiWtU3FbVD/1Mv3sMWTc1cypyNUwnTvSZR9jKAwPpN/VhIwYDUPAnHUGZodA7OZBeSFjcj9pT+kt9r7ekDC/z2ziSCjhWKR43km3ZHZTpVGJ3Ug9SuKT4WzlqKrhqFNtDjV6UJs4PrW/tse7FhfhC14NTSxX8yJpCL/rsAP9M4JpXX5Q1nxyq/iZfvYPyhrPjlV/Ey/exGax44+g4ipL8oaz45VfxMv3sH5Q1nxyq/iZfvYjcBOAkvyhrPjlV/Ey/ex70OcVssscQraq8jrGP8RL1Zgo/S9OIXWPHDNyypRNmtGnUCTtD/5aM4P0qMUX7zNrzT5VVOrFW7Ps1IJuC7BAQet/K64zV+OKn4zUfXyfexeXP2t0ZfHH8LOoPqVWf/Mq4oDCUh2/jip+M1H18n3sffxzU/Gaj6+T72OHH7WFjuFYjxCk4iuv8c1Pxqo+vk+9g/HVT8aqPr5fvY5ewf8AUb90/wBsHYN+o37p/tgG3l1WVE+Z0kbVE7KZdTAzSEEIrPYjVYjyemNNYz5yJy9mzIuVIEUDm5B6syqPsLYfeb/HDUMS09O1qmYE6u+NOmoftE3C+pj3b1JSXGnMmky8mPeacf8AKjI8nw7Ruierdt+mKmzrm7mM5PZslMvcI0DNb0s4N/WAuEJiSSSSSTckm5JPUk959OPmC6S1TxPWyEl62pN//ryAewBgB7MeC53VDpVVI9U8v3sccMbPfQrNbrpBNvXbH4v9nXEDPlXMHMqcjRWSOB+jKe0B9Ze7fQRi2+X3NSOtdaepVYahtkKk6JD4LfdG8FJN+4k7Yz7j6CQQQSCNwQbEEdCD3EYppsrFXc+s3kgp6ZIpZImeUsTG7KSqIQRdSDa7rt6Bht5d5+a6ghnb/iWKSfLQ6SfnW1fOxVX4QVZqrKeL4OEv9Y9v+3ior/8AKGs+OVX8RL9/B+UNZ8cqv4iX7+I3HtSUkkraYo3ka19MaMxsLXNlBNtxv6RiK7PyhrPjlV/ES/fx+4uJq1TcVtUP/Uy/01WOPGXJKpRdqWoUeLQSgfSVxwA36YB7yPmzmNOw7SRahO9ZVAPsdACD6Tq9WLt4K4xgzOIvFdXWwkia2pCenTqpsbMOvoIIGV8MXL3Omo8wp5FPks4ikHikjBTf1Gz+tRgaainjc+a+n5oP++IDMoM1W5p56KTwSWCVNvDWkrb/ADccjcyKMEgiUWNvMHd87EnlvGFHOQEnUMeivdD7NQF/ZjEZaT2RaHPfh8ikbtjnXoTqzmbVULBcyyx41JsJYZAyt8m9l9mq/ow48NcYUdeP8PMrMBcxnyXHrU729IuPTiZqadJUKSKrowsysAQR4EHYjFPcccpWjPunKyysp1dgGIYemBr3B/ZJ9R6DHI66b5i8q4qsNPSBYqjcsnRJfX+q5/WGx7/EK/AXMqaik9x5lr0IdHaODrhPhJ3sn7XUDfcdOvgLm4ykU+Zdx0iotYqRtaZe7fbUOneOpw48wuA4c0iEkZVKhV97lHRx1Cvbqp7j1W9xtcGBqr6KKqhKOFkjcXFj7QykfSCMUvxZwxJQyWN2iY+RJbr+y3gw+3qO8Dw5e8bTZVOaGvDLCG0+V1gJ7x4xHrtsL6htfF5VtJFURFHCvG49hHUEEfSCMcObDGSPi9DgdIX4t/Os98fePiztgwzcX8ISUTFlu8BOz23X0P4fK6H0HbCzjzLVms6mH2eHNTNSL453EjDDy9/8RpvW/wDoyYXsMPL3/wARpvW/+jJi4v8AuvrDj5n7fJ/W30leWDBgx7L8/cmbZjHTQyTynTHGpdj6AO7xJ6Ad5xlHiPOpK2plqZfOka4W/mqNlUegCw9O578WZz34q1OtBEdltJOR3nqiezzz60xUOJKwMetRTPGQHUqWVXAPerKGU+ogg4neAeGzmFbHAQezHlynwRSLj5xIX51+7DTz6y8R10MigBZIAoAHfGxH9GUYKrTFw/g85jZ6unJ6hJlH0o//AG8U9hz5QZj2OaweEoaE/OW6/wA6KMCWmMGDBissx82qztc2qj3IVjHzY1v/ADFsKGOzOazt6iea9xLNJIPUzlh9hxx4y0snkJR68xkk7ooG+l3UD7A+NBYpv8HyFUjq5mYDU6Ri5A8xSx/1B9GLFzrjShpVJmqogR+grBnPqRbtjSSqTn7lcUVVBLGoV50ftLbXKFLMfSQ5BPfpGKuwycfcVtmVUZtJSNV0RIeoUG92ttqYm5t6Bva5W8RYHZF/JHVvJHrOw+042TEtgB4C2Mrcv8u90ZlSR2uO1V29Ufvhv+5b241XhCSMZm5v1va5tUeEeiMeyME/zM2NM4yJxDWdtV1Et79pNIw9Rc6fsthJCPxY3Iej15kz22igc38CzKo+wt9GK5xdH4O9F5NZN4tHEPmhmP8AnX6MFlceDBgxWVJfhD1l5aOEHzUkkI+UVVT/ACt9uKhw+c7aztM1kX4KKOP7DJ/3MIeI1Axp7lRR9llNIP1kMn1jF/6MMZhOLNy7nNUQxRxJSQaY0VF8t+iqAPsGBK/sGKJ/PlVfFIP33wHnnU/FIP33/thtNL2xlfmJmZqcyqpCdhKYl9CxnQLesqW+ccaayOreamhlkUK8kaOyjopZQSB6r2xlrjGiaCvq42FiJ3PsZi6n2qwPtwkhD4kOHuw91Qe6f+B2q9r8m+9/2fH0XxH4MRWw8v7Ls17HR2Vho7O2m3dp07W9WFfmRwYuY0zBEjFSpBikba3lDUrMASVK3233se7GdMozyppTemqJIu8hGOk+tfNPtGHbKec1fFYTLDUDxZdDH5yeT/Li7TTupOR1Uf8AiVUCfJV3/roxM0nIuIf8Wtkb/wC3Gq/5i+JXh/nJRTkLOr0zHvbyk/fXcetgoxYtPOsih0ZWVhcMpBBHiCNiMBCcG8KRZbC0MLyurP2hMhUm5VVNtKqALKMULzerO1zap8I9EY9kak/zM2NM4yLxHWdtV1Mt7655GHqMh0/ZbCSEdi2vweaO89XLbzI0QH5bMT/pjFS4vv8AB/o9NDNIf+ZObepEUf5tWCytDFIfhAZPFG9PUIoWSUuklhbXpClWPiRci/XceAxdVTUJGpeR1RRuWYgAesnYYzpzd4ujzCqQQHVBApVX7nZiNbD9nyVAPfYnoRhKQRMdOWIWmiUdWkQD1lwBjmw08sMqNTmlMtrrG/bP6BH5Qv630D24KlKrz3+Uf6nHkcetV57/ACj/AFOPLHiy/Ra90J3IOLKmkICPqj+Ce5X5vevs29BxavDHF0FaLKdEoG8THf1qf0h6vaBijcfqKQqQykqwNwQbEHxBHTHNi5FqfGHnczovDyImYjq284+6zeZXLZK4NPThY6sDfuWWw6P4N3B/Ybi1q/5e8fTZZKaSsD9graSrA64D32HUp3lfavgbI4F44E9oKkgTdFfoJPQe4P8AYe7wx++ZHL6PMU7SO0dUo8l+5wP0JLd3g3VfSLg+lS8XjdXyPI4+Tj3mmSO3/dz1474LgzaBZI2UTBbwzjcMDuFYjzkN737r3HeDX3AnG02UynL8yVliU2VjuYr9LW8+I9QR07tthw8AcbzZRM1HWo4hDWZSLtCx6so/SQ9SBe99S3vvcHEXDVHm0C9oA4K3injI1KD3o24IO2xuD4Y04E6jpKgKlXjcXBFirAj6CCMIXEfLVXJekYRn4Jr6fmnqvq3HqwsQ5NnGRMTTf4yjuSYwCbeJ0Dykb0pqHeRhr4f5t0FR5MzGllGzJNsAfl+b+9pPoxi+Ot41aHY4/Ky8e3WxW19CNV8I1sZs1NIfSgDD+UnEnwLlFRHmFOzwSooL3Zo2AHvTjckW6kDFvUlXHKuqN0dfFGDD6Qce+OGOJWLRMT3PSydOZcmO1LUj9UTHj4jELxjxClBSS1DWJUWRf13OyL7T1PcAT3YmsZ35z8Ve66v3PG14aYldujSdHPzfMHp1+OO08QhVdU8sjySMWd2Lsx7yTcn/APmPHBjoy+RFlRpUMkasGaMG2sA3K3sbA9D6L4y00FyX4Y9yUXbOtpqmzm43VP8Alr9BLH0tbuxDfhC0N6elmt5krRk+h0v/AFjGOQc9R8QP14//AF4geOeaC5jSNTe5DGSysH7XVYqwPTQOouOvfiorfHvQVhgljmHWKRZB8xg3+2PDBiK2RDKGUMpuGAIPoIuMRvFdd7noqmbvjhkYesIbfbbEVyuzHt8rpWvcrH2R9cZKb+vTf244OdFZ2eUzAGxkZIx7ZFLD90NjTLNiLYAeGPuDHxjYXxlp8ZAeoB9mPqqB0GLqy/krC9NG7VE4maJWK3j0BygNvMvp1bdb278UuVI2YWI2I8COo9hxR8weA7zsB4+rBi7+QQp5IJbwxe6IZP8AiaF1lHF18q1+oceoDAe/JbgiSmDVlShSWRdEcbCzIhIJLDuZrDbqAPSQLVwYMVlHcSV3YUlRN8HC7/uoSP6YyIi2AHgMaX5x1vZZTUeMmiMfOkUN/LqxmnElYGNFcjaPs8rV7byyySH2N2Y+yMYzqTjV3AlF2GXUkZFisCavlFQW+0nCCU7gwY8K+pEUUkh6IjOfUoJP9MVGVeNq3tswrJPGdwPUjaF+xRiFwBy27bsdyfEnc/bgxGhgw1ctOHY8wrlgm1dmI3kbSbHawG46eUwxb/5mss/Vm+ubA2ztj0pqYyukY6yMqD1swUf1xoT8zWW/qz/XNjoy7lNl8MscqLLqjdZFvKSLqQRcd+4GGjZ5ijCqFHQAAezCFzO5djMQJoSqVSLpufNkUdFa3Qjezemx7rP+DFZZCznJp6R9FTC8TdBqGx+Sw8lvYTjhxsWrpkkUrIiuh6q4BB9YO2E3NuVGWT3IhMLHvhcr9C7p9mJpds2YMW9nXI6RQTSVQfwSZdJ/fW4/lGKtzbK5aWVoZ4zHInVTb2EEbEHuIwVx4buXXG0mWzqCxNK7WljO4UHrIg7mHU284XB3sQo4+P0OINeZ7XiGlnmvtHC8l/koT/tjIUYsAPRjRPHFW0XDvl+e9PDEfW+hW+wtjPGLKQMe8NbKgsksijwWRgPoBtjwxOfkdmHxGp+pf+2IqGnlZ93ZnI6FmLf1OPxieTgvMD0oan2xMP6jEzlXKjM5iNUKwr+tLIv9E1N9gxQkY0Pyc4NaigaeddNROB5J6xoN1U+DE+Ufmj9HHpwRysp6Flmlb3ROu6sy2RD4ou+/7RJPhbFgYJMs41Xnv8o/1OPLE1xjlTU1XKhHksxkQ+KsSdvUbr7MQuPGtExMxL9Ew3i+Otq90wMGDBjLkGLM4G471aaerbyuiSnv8Fc+Pg3f379azwHHJjyTSdw6vL4mPk06l49J8YXPx3wLBmaeV73OoskwG4/ZYfpL6O7uIxVGX5jmfDsvZzR9pSs3S5MbX74nt72x/VI33278NXBfHjQaYaklouiydWT0N3sv2j0jpaXvc0f6Ekbj0MrA/YRj08eSuSNw+L5fDycW/VvHZ4T4SX+FeO6OvAEUoWXvhksrj1Dow9K3GJXNeH6Wp/8AiKaGX0vGpI9RIuMKOecoMvnOqNXp26+9N5N/kMCo+bbHPRcEZrS7U2cFkHRJ4de3hdmYj2WxyuonI+W2WK2paRVbxR5F/wArjDDQZbFCLRrb1kk/SxJxBUEObjaWWhYeKxTA/wCpbDDT61W8rIT1JVSoH0scAq80uKvxfRMUNp5bxw+gkeU/zBv69I78Zlw0cx+KDmNa8in3lPe4R+yDu3rc7+rSO7CviNQMGHjlPweMwqi0q3poReQbjWx81Lj9427gB+li5fzZ5X8TT96T72BtmLBjTv5s8r+Jp+9J97B+bPK/iafvSfew0m2YsGJ3jnKRSZhUwKLIkl0HgrAOoHqDW9mILEVeX4PeY6qeppyd45RIB+zItv8ANGx9uPx+EPWWgpIb7tK0nsRNP/dwqcisx7PMjGTtPEy28WSzr/KH+nHVz/rdVfDF3RwX9sjtf7EXFTxVjjoy6k7aaKH4WRI/33C/7458NXKyj7XNaRbXCuZD6NCMwP7wX7MFagUW2GMv80cp9y5nUqBZZG7ZfVJ5R/n1j2Y1Dimvwhcp2pqoDoWgc+sa0+i0n72LKQpnD7yUzfsMyWMmy1CGI/KHlof5WX52ELHtR1bQyJKnnxusi+tWDD7RiK2LgxzZbWrPFHMhukiK6n0MAR/XHTisqn/CFrLUtNFfz5i59SIR/WQYozFo/hA1uqtgi+DgLe2Rz/tGMVdiNQ9qOlM0kcQ6yOsY+ewX/fGw0UAADoNhjLvLKj7bNaNbXAk7Q/8Alozg/SoxqTCEkYVeaVZ2WVVjfrRdn9YRH/8AnhqxWnP2t0ZfHH8LOoPqVWf+qr9OKjP+DBgxlpY3JPNaWlqKiWpnjh97VE1ta92Ja3q0L9Ixb/5wcs+P0/1gxlrBimmpfzg5Z8fp/rBjpy7jGhqJFihq4ZJGvpRXBJsCTYeoE+zGUcWLyIo9eZl+6KB29rMqj7C2G00fOanHtVlssUcMURWVCwkkDHdWswsGHQFTe/6WKuzDmfmkv/zXZjwijRftILfbi7OaHCZzGjKx27eI9pFfvNrFL9wYbevSe7GZZYyrFWBVlJDKRYgjqCD0I8MCHTmGaTz37aomkv8Aryu32EkYvjg/m1STRItXJ2E6qA5YHQxA3ZWFwL9bNYj09cZ8wYLpp2u5mZZEpPutH/ZjBcn90H7bYoXj/ib8ZVjVAQogVY0U2vpUk3a21yWJ26bDe1yuYMDQxMcI5G1dWQ04Fw7eWfBBu59Hk7D0kDvxwZbl8tRIsUEbSSN0RRv6z3ADvJsBjRvLPgRctiLOQ9TIB2jDoo6hE9AO5PefUABKB/CAq9FFTxDbXODb9lI2/wByuKHxa/4QtZeppYr+ZEzkfLcAf6ZxVGBCT4Xo+2raWL9eeMH1awW/lBxrjGaOTtH2ubQeEYeQ+xCo+1xjS+EJIwYMGKgwYMGAiOI+Hoq2PRKCCN0cecp9HiD3g7H6MVpmHLesQns9Eq9xDaT7Q2w9hOLiwY4cmCl+2Xf4vSOfjR1aTuPKVI/kHX/Af9SP72D8g6/4D/qR/exd2DHH+Dp5y7n59yP41+U+6kfyDr/gP+pH97B+Qdf8B/1I/vYu7Bh+Dp5yfn3I/jX5T7qR/IOv+A/6kf3sTHD+UZvRn3qK6E3MbSRlT7Nd1PpFvTfFrYMWOLWs7iZYydNZslerelZj0n3RWVZhO4AnpHibvIkjdfpDavsxK4MGOxEa8Xk3tFp3Ea9N/fYwp8yqSsno2p6JAzzeRIxdV0x/pAXO5bzfUW9GGzBiss2/mlzT4BPrk/vj4eUuafAJ9cn98aTwYml2geB+G1y+jjgWxYeVIw/Sc+cfV3D0AYnsGDFQYMGDAVBzX5fVdZWrPSxqytEqvd1XylZvE73Uj6MJn5pc0+AT65P740lgw0u1A8K8uM0paynnMKWjlVm9+Tzb2e2/6pbHdzD5f5jW5hPPHEpjbSEJlQeSsajoTt5QY+3F4YMDbNv5pc0+AT65P74c+U/AFXRVrT1UaqohZFs6sdTMngdvJU/Ti38GBsYW+YeQmuoJoEAMhAaO5A8tGDAXPS9tN/ScMmDBGbfzS5p8An1yf3wfmlzT4BPrk/vjSWDE0uyryzy6ppqCOCrQLJEWVbMrXS913HhfTb9nDVgwYqKS5j8A5jW5hNPFEpiIRUJlQGyoL7E7eVqwtfmlzT4BPrk/vjSWDE0u1PcqeX9ZRVxnqo1VBCyqRIrHUzJ3D9kNvi4cGDFQYrTnFwrWZgaZaZFZI9ZfU6ru2gL18AG+nFl4MBm780mafAx/XJj5+aTNPgY/rk/vjSWDE0u2bfzSZp8DH9cn98H5pc0+BT65P740lgw0bZt/NLmnwCfXJ/fFjcnOC6nL2qXqkVWkEapZ1bZdZbp03YfRizMGKbGFDjLl3SZidbgxT2t20dgT4awdn9u/gRhvwYIoLMuSdah95mglX9otGfosw+3EWeUmafAx/XJjSODE0u2d6Xk1mTHyvc6D9qVj9iocNGTcjkBBqqpn/YiUIPUWbUT7AMXBgxdG0XkHDtNRJopoVjB6kbs3ymN2b2nEpgwYIpfmdwJmFdmDzQxK0QREQmVBcAXOxNx5TNhV/NLmnwCfXJ/fGksGJpdqn5RcCVVDUyzVUareLs0s6t1cFuh280YtjBgxUGDBgwBgwYMAYMcWc5rFSQvPO+iNACzWJ6kAWA3JJIFh448sgzyCthE9O+uMkgEqy7g2OzAHASWDCdXcz8simMDVI1A6WKo5VT03cLp27yNh349eOeMoaKIKZ0jmmUmJmSR1AuAXIjVr2DXA2BO1x1wDZgxX/CXMGmanmM1Z25p7u8wgkQmMvaMsvZqNe+myg9L+OGF+MqMUXu8zf4a9teh7316Labar6tumAn8GIHiLjGjoY0epmCaxdF0sWYeIUAm2/U7Y86bjaikpHrVmvBGbO2hrqbgWK21X8od3eDgGLBiLiz+BqT3YH/w/ZmXWVYeSATfSRq7ulrnH44a4kp6+NpaZy6K+gkoy2awNrMAejDfAS+DEdn2dw0ULT1D6I1IBOlm3YgDZQSdziGyPmJl1XKIYakGRvNVkdNR8AXUAn0dcA1YMKed8x8vpJ3gnnZZUtqAila11DDdVI6MMS3DfEdPXxGWmcuiuUJKMvlAAkWYA9GG+AlsGE/NOZmW08zwSzsJIzpYCGVrHwuqEYBzNy3sO37duy7TstXYy+fp1Wtov5u9+mAcMGFbIeYeX1kohgqNUjearJIuqwuQpZQCbb2646+J+MaTL9AqpdBkBKgI7XC2uTpU2G464CewYiuIeIaehhE1Q+iMsFBCs1yQSBZQT0Bx5VnFNLFHTyvL5FSyJCQrHWXF02AuLjvNsBNYMK/EnMCgoZOynntJtdERnK36atIOm43sd7Y9a/jqhhpoqp5/eJjpjdUdrmxJFlUsCNJuCBYixwDHgwr8P8wcvrZRDT1GqQglVZHXVYXOnUoBIAJsN7A+GPHOuZWW0sxglqPfFNmCI7hT3hiqkXHeBuMA3YMQGecZUdJFFNNNaObeNlVnDC17jQDtYjfHJknMTLqtykNSC+ktpZHS4UEtp1KNVgCbDewOAasGEQc3cp6+6W+om+5jqreZ2WxCMvOw7SMSp7zKbqxIB2Ta+k7HfAOODEJwxxXS5gHalkLiMgMSjrYkXHnKL9O7HJxJx7Q0EohqZijlQ9hHI2xJAN1Ujqp2wDNgxFcPcR01dGZKWUSKDZtiCp/aVgGHtG+IKo5o5Wk3YmqGoHSWCOUBvbdwum37XQeOAcsGPgN9xhNruaWWQyPE9QweN2RgIZTZlYhhcJY7g7jAOeDCzUceUCUkdW89oZSRGSj6nKsVbSltRsQd7Wx50XMTL5aeWpWo97h09pdHDLqIC+SRcgk2BFxgGrBhEPN7KfjLfUTfcxN51xnR0k0UE8umWUAouhzszaVvYELc3G9uhwDBgxC8TcU0uXqjVUhQOSq2R2uQLnZQTjw4b41oq9itNOHcC5QqytbxAcAkbjcX64BhwYVeIeYeX0UvYzz++d6ojOV+VpBANt7dfRhhy2vjqIklhcPG4urDoR/72t3YDpwYV+IeYFBQzdjUzFJNIawikbY3tuqkd2Oyi4to5qWSrjnDQRAs7ANddIudSkagbb2tc4CcwYR05tZWSAKhySQAOwm6np+hh3ZgBc7AdTgPuDCbFzRyxphCKoaidIbQ+i5Nh5enTa/6XT04keOc69yU3ae6Ep7uF7R4mltcE2WNSCzG3iLDUe62AYcGIThOuaalWeSdJRJ5YdIzGgW1gArEsOhJ1G9yegsBEw80MsacQLVAsTpDaH0Ek2Hl6dNie/p6cA44MGEibmxlaOUapa6kqfeZjuDY7hN/ZgHfBiHq+J6WOk92NMPc5AIkUE31MFFgBcm5ta1+vhj0yriGnqKb3VE94LMdZVhshIa4IBFtJwEpgxBZfxdSTUklZHITTx6tTlHFtAu1lI1H2DHl+W1HqpU7U6qtQ0A7N/KDGwJ8nyR8q2AYsGObMa+OCNpZnWONBdnY2A/8AfS3fhe4f5iZfWzdhBPeQ30q0brqsLnSWUAm29utgdtjgFXmxmcU9XS5dLMkUN/dFS7OFFgG7NLnvYg7dfNPdhX4Nz54OG64qSJFm7NSNivbLEpI8CNTkenDrkHA9NVy1dVWqKiSWc6QQyhFVQFUWbewIF/2RiL4S4EV6bMqNpve5mRkISxjZWYqfOOqxVNtrhT44ioRVyylyamgrI5tVUgqTLBGhdfL1L5TdPJ8i2+2rHPxaT+M6GGlpmqlpqSLRTyWJYaWNpO7ZShPqx+8t4RnrqaSnmr3MFJtFEIltfpc+VcgKWABuRfYgbHv4oyGcZnPU09YYHNkGmO5VQiLYHX08gHpgJLj+MJkyf4SKkqKuWKJ440UEHtNYUkAE7J9pxXsMsqI+SyA3bMIh6Laij29BPZuPWTiwoclnqEy9amracpXdsWZOoTQFQeVsN23387ErxBwhG+d0tWG0k2Z00+c0YOlr32NtI6HzRgITgqJcwz2vnmUOtPeKJWAIWztGpAPojc+t2xycyMkpctyucUrswq6lNQLqVUoXk0qFAAA02t6B4Y9OJOG5qPMnNFWtT+7rl7RhtOpiW3J38osQRYi9gcdvFPL+KOnoKOOS0aytJIWS5lY6QzHcWuCR37WHdgPxx3UpDSZZlLSrEsqxe6HZgoWKILquT0LMNvEqR34/fISdR+MIUN1SYMpBuCra1Ug99xGN8S9JwdBXV9bUVoE41LFFGQQI1TUOobyr2v3WJbxx5cueGxRV9d2bjs3J0x6baAsjaRfUb2DWwHL+EFUkUMMK+dLONvEKjED94piD5r5VFBVZTFToqTXC3QAE2khERa3XytVj8rDBzfyR6qWkKzdkYdTr5GryiyEHzgNtA63649+DeCT24zKsqnq6gA9nqQKqbEXsCdwCbAWA1E2vvgEKjq55c2zCeHL0r/fWjKvYqg7TSjbg7kRezfF+UNFHCuiKNI1vfSihRfvNgLYoXKsgrKbWYMyaIyHU5WEeUd9z5fpP04vLh5XFLAJJDI/ZJqc9WOkXY+FzgSq/m9RRyZhllOkaAyzapSEALAyxjyiBvtr645+dEIWpy+mp4FJLtL2KKq9o2qMAGwtuFYX8PVhnzjIu2z6mqGk8mGOwj09SFlN76tt38P0RgzbIu2z+mqGk2hjsI9PWySm99W2736dwwChwZTNm2b+6zDFSpR6Q8KdSwMgW9lFzqvc+CAb9cLvMPM4sweuqTMl4njp6WLWNTICe0kC3uVJNwfAnww55fkclJLm7RT2NQHA97/4ZacgEeXuVErW6d2OrNOWNGmVgIgFQI4/8RZiS2pdR067WO4t3A+jAcXMh2rqXJ6aMjXVWlF+nkwDr6PfMK/BGZvVz5TQup/wtRK5v4KokQHwKsrrbu8nD3w9w+fdWVM0uoUlKyqNFtRIdNXnbbAbb9Me1BwWked1E6SFBJE7BVUAo8gUMytci9yzDbq2AQc5WsyutrJqiijqIaiRrvNGXRkZ2KhXG0ZIYKQfAC2wx18wc1SpjyZaanIjKmUUqDc2dF0Cw382QXtvcm2PWPhusknbK3zOVqfWS14wS1m1HcuW3O/Ui/dhr/JFEzmiZH0xUsAjSLTe4WOWxLX63e523tgFCvpKxqibNmofcCU0DFENrtJ2bohtZSTqkBJIAsgG+PfKMpgi4YqKiRFMs+o62F21Cfs47E77MNXrYnvOLmz3K0qqeWnkuElQoSOouOo9I6j1YpfIeDJqiT8WzVzmkp5C/ZrEF1HUSbHUStyxO+oC+wvgICraUxZJAIzNIiyTrDfz1epLIu/QFIiPQMM/ANEc2zRq9oYaeKnGhoU6sxRlGoaQDszXbbzQtjucNA4aX8ewzBgqU8IjjiCbACJgN79B2h2t3DByzyH3JWV9pNSyvcLptp0yyW31G+zkd3TAQWV5dDPxPUIIY+xp4fM0LpvojG62tfVK30Yhc5lkbPqlqegSsECCIQELoVRGgvYi2zFgB6fRh85f5H2dfmNS0mtpX2Gm2kGRza9zf9Ed3m4SJsiqoqupnp69oWmldm0xb2MjMFuX6C+AujI6JIol0wRwM6qzpGiqA2kXGwF7dL+jFZ0cK1fFNRrUOlPDazAEbJGNwdusr/RiweC0lFFCJpmnksxaRhYtd2tt3WFh7MVTJw5Ve7qp4K8wGpkcOVhBOkuSFDa7i3S62O2KF1673M+dtSeRET2C6dgNdQVGm3SyLKFt0B2xPcUZRBS8NUp7NBLKYpNekaizgu2/XZLr6hbDxHyxp48sloVdryESNOQLl1sVOm9tItbTfpfe5Jwn8G8JPXvHHWVbTU1EQscHZqFIGwBIO62AG9zba4BOILT4SVosvpRLfUlNHrv1uIhe+KU5YPNNNJJ+LY6qOoqFEs0gUiG7ansGB3Al1G3XbF58SoTSVCq2ljC4DWvYlCAbd9r3xSOVZJW0sfZ0+ZPEly2lIRa56nd/QPoxRN81shqoqymqqWlWWngjAWJYtaIwdy2qJd7HUpuO9e6wxPcqc6pswiqV9xQQuHRplRAUk1A6WsRsbo3k72IvffEPx7Q1lJWmanzGZBUBVKlQwULsANRta9yLAEajvuThv4O4VXLaGVUkMksitK8rDctp22udh6ybkm++IErk/QwT1GZ1UkcTRdr5GpVKqC8jm1xYAKU6d2EXjHNUq+1zHtlMzVQWKHWNSQRxsVcr1F2C9e+/62H/JuG2psjqKeOfyqiUq0nZ9FKIrLp1d6qR1/SOOzjPljRpQhYEEcoKAzWZi21muNQHldcBzczXFVmuUU43UkSsvirSKdx8mFvtxFcUvHS8QiSmRVENO00qoABdaeZmuB4r2d/WMemf5FOaunqIqvspYqaGNW7ENb3o3bymtvrbaxtfDnwdy9igSeWeVqmeqRlllcW8lx5SqLm19rm56DoBbAJXAuXRfiPMa2oVZJZhMS7AE7J3E9CZSxuO8jwGHDkbGwypC3RpJCvq1kf5gx9uEih4MnM75T+MHFIH1soiW7WN+uq4Ow8VvvpxduWUEdPDHDEumONQijwAFh6z6e/AVZw/TrWcS17yKrxxRlLMARcCNOhFv0ZMItNOIqfPDDtA8kcKAdLNVPpA9Ai1ewjDDS8L1RqajscwMPuuRu00w3JDOzWvrBFtR822J3i7gCKDLIaOCQqO37WSRk1GRhGw3AIsNxYDoFHrwHpyny93jSOpyqGOOOIOlS6IXlYsCDutxsSfRth446y+Woy+phg/4skRVRe2q/VbnYahdd9t8InAdLXLVwiXMZJYVDDsTGACBGQovqOwNj7MOPMXJ3qqJ1jqJKdkIk1JffTvpaxBtex2IsQDva2KKi4Szs0c1LRV+WR2WZezd4dMqsz2D3IIlAZuo8AbkgYmObWaRVdZJTPMkcdHTSS2ZwO0qGj97jW58ogFTt4sMdPB2RTV0y1tdVtUe47mKMxqo1DcElT0BUG1rkhbmwsZbhzl5Sy0sk1UoqKiZ5ZGlIZbEk+aoa1gRf1k4gUKrPmj4VhRSbyTPTsR+r2kshHqKqF9Rx0c08lhpMloIUjXtS63YKNTEwOZDfqbuV29XgMSmScBibJpqWSe5Sczxydn5pEaggrq3BGodR53owcC8MSV80VRXVbVC0ZCxRGNQLgixJB3AKg9LkhbkgWIWdPUGno2kc7xQFmJ8Ujuf6Yz1wrFVSZdNTQ5Y1Q1Q9xVEbJYKCFLLa4Kk31CxPTbe+uOacy0FTGG0mSMpqtewayna4vsTjw5dZUKXLoIQ2qwYlrWuWkZjtc264oqnOqVIUocnqKiONIY5KmqYuFHaPraOJSbXIL9O8EHux08HZto4Xrd7FDJF6jKEt9suGnhngWmqjU1VaoqZZp2YEhlCLYaUADb2G1/ADwxF8J8Dhsvr6NpiVldXVgltDLYrtq8oXjW+4vviDhqj7l4SAHnTgW9Paz6rfV49KaiDcRUVOPNoqREI8NELW+2VMc/AfCslW8cdTVvJTUbh0p9ACkg+TvqJsPA32uAQDj5xBkVQMyqaqCtMEjsVusVyFAVdNy/7C93dgJXnRK09Xl1BciOaUNIAet5FQH2Aufo8McfHdFGme5VDTRrGy9mzBFC+QJrgbeCJJt4H046uKuFpJcvpKtqtzV0t27YoCXvLqXa+xUgWO+1wQb7S3LjhctIczqp2qamQaVZkChBaxsAbXtttYAE7bk4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7" descr="data:image/jpeg;base64,/9j/4AAQSkZJRgABAQAAAQABAAD/2wCEAAkGBxQSEhUUExMWFhUXGB8YGRcYFhogIBwgHhgdHxweGyAeHSkhHSAlHxocITEiJjUrLi4uHB8zODMsNygtLisBCgoKDg0OFxAPFCwcHBwsLCwsNywsLCstNywsLCwsLC4yNSwsLCwyLSwsLCwsMDUsLCw3Ny4sLCw3LCw3Kyw3LP/AABEIAG0B0AMBIgACEQEDEQH/xAAcAAACAwEBAQEAAAAAAAAAAAAABgUHCAQDAQL/xABQEAACAQIEAwMFCgwEBAQHAAABAgMEEQAFEiEGBzETQVEiMmFxgRQjU1RygpGTodIIFRYXQlJikpSisdEksrPBM0OjwzWDhPA0RGNzwtPh/8QAGwEBAQEAAwEBAAAAAAAAAAAAAAECAwQFBgf/xAAtEQEAAgIBAAgEBwEAAAAAAAAAAQIDEQQFEiExQVFx0WGRscEUFSI0UnLwMv/aAAwDAQACEQMRAD8AvHBj8SRK3nKD6wDiJreE6GbeWjp3PiYUv9Nr4CZx5VNOsilXUMp6hgCPtwj5hynomuacz0j9dUEzgX+SxIt6BbCvmNNn2UeXHUGup13OtS5A/aUkyAelWYDvtgsfAy8R8uw13pJGRuvZMxKn5LdV9tx6sVtWxTQuY5Q6OOqsTf8AruPSNsWTwTzVpa4rHL/h5zsFZro5/Yfbc/qmx8L4auIeH4axNEq7jzXHnKfQf9jscdXLxot217Je1wumL45iub9VfPxj3UN2zfrN9Jwds36zfScSnEvDstFJpk3U+ZIBs39m8R/Ub4h8edMTE6l9VjvTJWL0ncS9O2b9ZvpODtm/Wb6TjzwYjeo8kzk/FFVTMCkzFe9HJZT6LE7etbHFw8LcQJWw9oo0sDZ0JuVP+4PUH/e4FC4buV1cY64JfyZkZSPSoLqfZpYfOOOzx81otFZnsl4/SvAx5MNslY1avb6xHftcuDBgx6b48Y/MjhQSSAALknoAOpOP1irueXFXYU4oo298qBeS36MV7H983X1B8BWnGvHVRV1ckkNRNFCPIiWOV0BUdGIUjdt233sQO7EF+UNZ8cqv4iX7+I3BiNJI8RVndWVV+7/ES/exqzJMwFRTwzr0ljWQfOUH/fGQcaP5KZj22VxqTcwu8R9jalH7jrhCSfMGDBioq7n1nMkFPTRxSvE7ysxMbspKohBF1INryLt6sUv+UNZ8cqv4iX7+H/8ACBrdVbBF8HBq9sjkf0jH04q7EahJflDWfHKr+Il+/g/KGs+OVX8RL9/HPluXS1EixQRtJI17ItrmwJPU26AnElW8HZhENUlFUAeIjLW9ei9vbgPCPiWtU3FbVD/1Mv3sMWTc1cypyNUwnTvSZR9jKAwPpN/VhIwYDUPAnHUGZodA7OZBeSFjcj9pT+kt9r7ekDC/z2ziSCjhWKR43km3ZHZTpVGJ3Ug9SuKT4WzlqKrhqFNtDjV6UJs4PrW/tse7FhfhC14NTSxX8yJpCL/rsAP9M4JpXX5Q1nxyq/iZfvYPyhrPjlV/Ey/exGax44+g4ipL8oaz45VfxMv3sH5Q1nxyq/iZfvYjcBOAkvyhrPjlV/Ey/ex70OcVssscQraq8jrGP8RL1Zgo/S9OIXWPHDNyypRNmtGnUCTtD/5aM4P0qMUX7zNrzT5VVOrFW7Ps1IJuC7BAQet/K64zV+OKn4zUfXyfexeXP2t0ZfHH8LOoPqVWf/Mq4oDCUh2/jip+M1H18n3sffxzU/Gaj6+T72OHH7WFjuFYjxCk4iuv8c1Pxqo+vk+9g/HVT8aqPr5fvY5ewf8AUb90/wBsHYN+o37p/tgG3l1WVE+Z0kbVE7KZdTAzSEEIrPYjVYjyemNNYz5yJy9mzIuVIEUDm5B6syqPsLYfeb/HDUMS09O1qmYE6u+NOmoftE3C+pj3b1JSXGnMmky8mPeacf8AKjI8nw7Ruierdt+mKmzrm7mM5PZslMvcI0DNb0s4N/WAuEJiSSSSSTckm5JPUk959OPmC6S1TxPWyEl62pN//ryAewBgB7MeC53VDpVVI9U8v3sccMbPfQrNbrpBNvXbH4v9nXEDPlXMHMqcjRWSOB+jKe0B9Ze7fQRi2+X3NSOtdaepVYahtkKk6JD4LfdG8FJN+4k7Yz7j6CQQQSCNwQbEEdCD3EYppsrFXc+s3kgp6ZIpZImeUsTG7KSqIQRdSDa7rt6Bht5d5+a6ghnb/iWKSfLQ6SfnW1fOxVX4QVZqrKeL4OEv9Y9v+3ior/8AKGs+OVX8RL9/B+UNZ8cqv4iX7+I3HtSUkkraYo3ka19MaMxsLXNlBNtxv6RiK7PyhrPjlV/ES/fx+4uJq1TcVtUP/Uy/01WOPGXJKpRdqWoUeLQSgfSVxwA36YB7yPmzmNOw7SRahO9ZVAPsdACD6Tq9WLt4K4xgzOIvFdXWwkia2pCenTqpsbMOvoIIGV8MXL3Omo8wp5FPks4ikHikjBTf1Gz+tRgaainjc+a+n5oP++IDMoM1W5p56KTwSWCVNvDWkrb/ADccjcyKMEgiUWNvMHd87EnlvGFHOQEnUMeivdD7NQF/ZjEZaT2RaHPfh8ikbtjnXoTqzmbVULBcyyx41JsJYZAyt8m9l9mq/ow48NcYUdeP8PMrMBcxnyXHrU729IuPTiZqadJUKSKrowsysAQR4EHYjFPcccpWjPunKyysp1dgGIYemBr3B/ZJ9R6DHI66b5i8q4qsNPSBYqjcsnRJfX+q5/WGx7/EK/AXMqaik9x5lr0IdHaODrhPhJ3sn7XUDfcdOvgLm4ykU+Zdx0iotYqRtaZe7fbUOneOpw48wuA4c0iEkZVKhV97lHRx1Cvbqp7j1W9xtcGBqr6KKqhKOFkjcXFj7QykfSCMUvxZwxJQyWN2iY+RJbr+y3gw+3qO8Dw5e8bTZVOaGvDLCG0+V1gJ7x4xHrtsL6htfF5VtJFURFHCvG49hHUEEfSCMcObDGSPi9DgdIX4t/Os98fePiztgwzcX8ISUTFlu8BOz23X0P4fK6H0HbCzjzLVms6mH2eHNTNSL453EjDDy9/8RpvW/wDoyYXsMPL3/wARpvW/+jJi4v8AuvrDj5n7fJ/W30leWDBgx7L8/cmbZjHTQyTynTHGpdj6AO7xJ6Ad5xlHiPOpK2plqZfOka4W/mqNlUegCw9O578WZz34q1OtBEdltJOR3nqiezzz60xUOJKwMetRTPGQHUqWVXAPerKGU+ogg4neAeGzmFbHAQezHlynwRSLj5xIX51+7DTz6y8R10MigBZIAoAHfGxH9GUYKrTFw/g85jZ6unJ6hJlH0o//AG8U9hz5QZj2OaweEoaE/OW6/wA6KMCWmMGDBissx82qztc2qj3IVjHzY1v/ADFsKGOzOazt6iea9xLNJIPUzlh9hxx4y0snkJR68xkk7ooG+l3UD7A+NBYpv8HyFUjq5mYDU6Ri5A8xSx/1B9GLFzrjShpVJmqogR+grBnPqRbtjSSqTn7lcUVVBLGoV50ftLbXKFLMfSQ5BPfpGKuwycfcVtmVUZtJSNV0RIeoUG92ttqYm5t6Bva5W8RYHZF/JHVvJHrOw+042TEtgB4C2Mrcv8u90ZlSR2uO1V29Ufvhv+5b241XhCSMZm5v1va5tUeEeiMeyME/zM2NM4yJxDWdtV1Et79pNIw9Rc6fsthJCPxY3Iej15kz22igc38CzKo+wt9GK5xdH4O9F5NZN4tHEPmhmP8AnX6MFlceDBgxWVJfhD1l5aOEHzUkkI+UVVT/ACt9uKhw+c7aztM1kX4KKOP7DJ/3MIeI1Axp7lRR9llNIP1kMn1jF/6MMZhOLNy7nNUQxRxJSQaY0VF8t+iqAPsGBK/sGKJ/PlVfFIP33wHnnU/FIP33/thtNL2xlfmJmZqcyqpCdhKYl9CxnQLesqW+ccaayOreamhlkUK8kaOyjopZQSB6r2xlrjGiaCvq42FiJ3PsZi6n2qwPtwkhD4kOHuw91Qe6f+B2q9r8m+9/2fH0XxH4MRWw8v7Ls17HR2Vho7O2m3dp07W9WFfmRwYuY0zBEjFSpBikba3lDUrMASVK3233se7GdMozyppTemqJIu8hGOk+tfNPtGHbKec1fFYTLDUDxZdDH5yeT/Li7TTupOR1Uf8AiVUCfJV3/roxM0nIuIf8Wtkb/wC3Gq/5i+JXh/nJRTkLOr0zHvbyk/fXcetgoxYtPOsih0ZWVhcMpBBHiCNiMBCcG8KRZbC0MLyurP2hMhUm5VVNtKqALKMULzerO1zap8I9EY9kak/zM2NM4yLxHWdtV1Mt7655GHqMh0/ZbCSEdi2vweaO89XLbzI0QH5bMT/pjFS4vv8AB/o9NDNIf+ZObepEUf5tWCytDFIfhAZPFG9PUIoWSUuklhbXpClWPiRci/XceAxdVTUJGpeR1RRuWYgAesnYYzpzd4ujzCqQQHVBApVX7nZiNbD9nyVAPfYnoRhKQRMdOWIWmiUdWkQD1lwBjmw08sMqNTmlMtrrG/bP6BH5Qv630D24KlKrz3+Uf6nHkcetV57/ACj/AFOPLHiy/Ra90J3IOLKmkICPqj+Ce5X5vevs29BxavDHF0FaLKdEoG8THf1qf0h6vaBijcfqKQqQykqwNwQbEHxBHTHNi5FqfGHnczovDyImYjq284+6zeZXLZK4NPThY6sDfuWWw6P4N3B/Ybi1q/5e8fTZZKaSsD9graSrA64D32HUp3lfavgbI4F44E9oKkgTdFfoJPQe4P8AYe7wx++ZHL6PMU7SO0dUo8l+5wP0JLd3g3VfSLg+lS8XjdXyPI4+Tj3mmSO3/dz1474LgzaBZI2UTBbwzjcMDuFYjzkN737r3HeDX3AnG02UynL8yVliU2VjuYr9LW8+I9QR07tthw8AcbzZRM1HWo4hDWZSLtCx6so/SQ9SBe99S3vvcHEXDVHm0C9oA4K3injI1KD3o24IO2xuD4Y04E6jpKgKlXjcXBFirAj6CCMIXEfLVXJekYRn4Jr6fmnqvq3HqwsQ5NnGRMTTf4yjuSYwCbeJ0Dykb0pqHeRhr4f5t0FR5MzGllGzJNsAfl+b+9pPoxi+Ot41aHY4/Ky8e3WxW19CNV8I1sZs1NIfSgDD+UnEnwLlFRHmFOzwSooL3Zo2AHvTjckW6kDFvUlXHKuqN0dfFGDD6Qce+OGOJWLRMT3PSydOZcmO1LUj9UTHj4jELxjxClBSS1DWJUWRf13OyL7T1PcAT3YmsZ35z8Ve66v3PG14aYldujSdHPzfMHp1+OO08QhVdU8sjySMWd2Lsx7yTcn/APmPHBjoy+RFlRpUMkasGaMG2sA3K3sbA9D6L4y00FyX4Y9yUXbOtpqmzm43VP8Alr9BLH0tbuxDfhC0N6elmt5krRk+h0v/AFjGOQc9R8QP14//AF4geOeaC5jSNTe5DGSysH7XVYqwPTQOouOvfiorfHvQVhgljmHWKRZB8xg3+2PDBiK2RDKGUMpuGAIPoIuMRvFdd7noqmbvjhkYesIbfbbEVyuzHt8rpWvcrH2R9cZKb+vTf244OdFZ2eUzAGxkZIx7ZFLD90NjTLNiLYAeGPuDHxjYXxlp8ZAeoB9mPqqB0GLqy/krC9NG7VE4maJWK3j0BygNvMvp1bdb278UuVI2YWI2I8COo9hxR8weA7zsB4+rBi7+QQp5IJbwxe6IZP8AiaF1lHF18q1+oceoDAe/JbgiSmDVlShSWRdEcbCzIhIJLDuZrDbqAPSQLVwYMVlHcSV3YUlRN8HC7/uoSP6YyIi2AHgMaX5x1vZZTUeMmiMfOkUN/LqxmnElYGNFcjaPs8rV7byyySH2N2Y+yMYzqTjV3AlF2GXUkZFisCavlFQW+0nCCU7gwY8K+pEUUkh6IjOfUoJP9MVGVeNq3tswrJPGdwPUjaF+xRiFwBy27bsdyfEnc/bgxGhgw1ctOHY8wrlgm1dmI3kbSbHawG46eUwxb/5mss/Vm+ubA2ztj0pqYyukY6yMqD1swUf1xoT8zWW/qz/XNjoy7lNl8MscqLLqjdZFvKSLqQRcd+4GGjZ5ijCqFHQAAezCFzO5djMQJoSqVSLpufNkUdFa3Qjezemx7rP+DFZZCznJp6R9FTC8TdBqGx+Sw8lvYTjhxsWrpkkUrIiuh6q4BB9YO2E3NuVGWT3IhMLHvhcr9C7p9mJpds2YMW9nXI6RQTSVQfwSZdJ/fW4/lGKtzbK5aWVoZ4zHInVTb2EEbEHuIwVx4buXXG0mWzqCxNK7WljO4UHrIg7mHU284XB3sQo4+P0OINeZ7XiGlnmvtHC8l/koT/tjIUYsAPRjRPHFW0XDvl+e9PDEfW+hW+wtjPGLKQMe8NbKgsksijwWRgPoBtjwxOfkdmHxGp+pf+2IqGnlZ93ZnI6FmLf1OPxieTgvMD0oan2xMP6jEzlXKjM5iNUKwr+tLIv9E1N9gxQkY0Pyc4NaigaeddNROB5J6xoN1U+DE+Ufmj9HHpwRysp6Flmlb3ROu6sy2RD4ou+/7RJPhbFgYJMs41Xnv8o/1OPLE1xjlTU1XKhHksxkQ+KsSdvUbr7MQuPGtExMxL9Ew3i+Otq90wMGDBjLkGLM4G471aaerbyuiSnv8Fc+Pg3f379azwHHJjyTSdw6vL4mPk06l49J8YXPx3wLBmaeV73OoskwG4/ZYfpL6O7uIxVGX5jmfDsvZzR9pSs3S5MbX74nt72x/VI33278NXBfHjQaYaklouiydWT0N3sv2j0jpaXvc0f6Ekbj0MrA/YRj08eSuSNw+L5fDycW/VvHZ4T4SX+FeO6OvAEUoWXvhksrj1Dow9K3GJXNeH6Wp/8AiKaGX0vGpI9RIuMKOecoMvnOqNXp26+9N5N/kMCo+bbHPRcEZrS7U2cFkHRJ4de3hdmYj2WxyuonI+W2WK2paRVbxR5F/wArjDDQZbFCLRrb1kk/SxJxBUEObjaWWhYeKxTA/wCpbDDT61W8rIT1JVSoH0scAq80uKvxfRMUNp5bxw+gkeU/zBv69I78Zlw0cx+KDmNa8in3lPe4R+yDu3rc7+rSO7CviNQMGHjlPweMwqi0q3poReQbjWx81Lj9427gB+li5fzZ5X8TT96T72BtmLBjTv5s8r+Jp+9J97B+bPK/iafvSfew0m2YsGJ3jnKRSZhUwKLIkl0HgrAOoHqDW9mILEVeX4PeY6qeppyd45RIB+zItv8ANGx9uPx+EPWWgpIb7tK0nsRNP/dwqcisx7PMjGTtPEy28WSzr/KH+nHVz/rdVfDF3RwX9sjtf7EXFTxVjjoy6k7aaKH4WRI/33C/7458NXKyj7XNaRbXCuZD6NCMwP7wX7MFagUW2GMv80cp9y5nUqBZZG7ZfVJ5R/n1j2Y1Dimvwhcp2pqoDoWgc+sa0+i0n72LKQpnD7yUzfsMyWMmy1CGI/KHlof5WX52ELHtR1bQyJKnnxusi+tWDD7RiK2LgxzZbWrPFHMhukiK6n0MAR/XHTisqn/CFrLUtNFfz5i59SIR/WQYozFo/hA1uqtgi+DgLe2Rz/tGMVdiNQ9qOlM0kcQ6yOsY+ewX/fGw0UAADoNhjLvLKj7bNaNbXAk7Q/8Alozg/SoxqTCEkYVeaVZ2WVVjfrRdn9YRH/8AnhqxWnP2t0ZfHH8LOoPqVWf+qr9OKjP+DBgxlpY3JPNaWlqKiWpnjh97VE1ta92Ja3q0L9Ixb/5wcs+P0/1gxlrBimmpfzg5Z8fp/rBjpy7jGhqJFihq4ZJGvpRXBJsCTYeoE+zGUcWLyIo9eZl+6KB29rMqj7C2G00fOanHtVlssUcMURWVCwkkDHdWswsGHQFTe/6WKuzDmfmkv/zXZjwijRftILfbi7OaHCZzGjKx27eI9pFfvNrFL9wYbevSe7GZZYyrFWBVlJDKRYgjqCD0I8MCHTmGaTz37aomkv8Aryu32EkYvjg/m1STRItXJ2E6qA5YHQxA3ZWFwL9bNYj09cZ8wYLpp2u5mZZEpPutH/ZjBcn90H7bYoXj/ib8ZVjVAQogVY0U2vpUk3a21yWJ26bDe1yuYMDQxMcI5G1dWQ04Fw7eWfBBu59Hk7D0kDvxwZbl8tRIsUEbSSN0RRv6z3ADvJsBjRvLPgRctiLOQ9TIB2jDoo6hE9AO5PefUABKB/CAq9FFTxDbXODb9lI2/wByuKHxa/4QtZeppYr+ZEzkfLcAf6ZxVGBCT4Xo+2raWL9eeMH1awW/lBxrjGaOTtH2ubQeEYeQ+xCo+1xjS+EJIwYMGKgwYMGAiOI+Hoq2PRKCCN0cecp9HiD3g7H6MVpmHLesQns9Eq9xDaT7Q2w9hOLiwY4cmCl+2Xf4vSOfjR1aTuPKVI/kHX/Af9SP72D8g6/4D/qR/exd2DHH+Dp5y7n59yP41+U+6kfyDr/gP+pH97B+Qdf8B/1I/vYu7Bh+Dp5yfn3I/jX5T7qR/IOv+A/6kf3sTHD+UZvRn3qK6E3MbSRlT7Nd1PpFvTfFrYMWOLWs7iZYydNZslerelZj0n3RWVZhO4AnpHibvIkjdfpDavsxK4MGOxEa8Xk3tFp3Ea9N/fYwp8yqSsno2p6JAzzeRIxdV0x/pAXO5bzfUW9GGzBiss2/mlzT4BPrk/vj4eUuafAJ9cn98aTwYml2geB+G1y+jjgWxYeVIw/Sc+cfV3D0AYnsGDFQYMGDAVBzX5fVdZWrPSxqytEqvd1XylZvE73Uj6MJn5pc0+AT65P740lgw0u1A8K8uM0paynnMKWjlVm9+Tzb2e2/6pbHdzD5f5jW5hPPHEpjbSEJlQeSsajoTt5QY+3F4YMDbNv5pc0+AT65P74c+U/AFXRVrT1UaqohZFs6sdTMngdvJU/Ti38GBsYW+YeQmuoJoEAMhAaO5A8tGDAXPS9tN/ScMmDBGbfzS5p8An1yf3wfmlzT4BPrk/vjSWDE0uyryzy6ppqCOCrQLJEWVbMrXS913HhfTb9nDVgwYqKS5j8A5jW5hNPFEpiIRUJlQGyoL7E7eVqwtfmlzT4BPrk/vjSWDE0u1PcqeX9ZRVxnqo1VBCyqRIrHUzJ3D9kNvi4cGDFQYrTnFwrWZgaZaZFZI9ZfU6ru2gL18AG+nFl4MBm780mafAx/XJj5+aTNPgY/rk/vjSWDE0u2bfzSZp8DH9cn98H5pc0+BT65P740lgw0bZt/NLmnwCfXJ/fFjcnOC6nL2qXqkVWkEapZ1bZdZbp03YfRizMGKbGFDjLl3SZidbgxT2t20dgT4awdn9u/gRhvwYIoLMuSdah95mglX9otGfosw+3EWeUmafAx/XJjSODE0u2d6Xk1mTHyvc6D9qVj9iocNGTcjkBBqqpn/YiUIPUWbUT7AMXBgxdG0XkHDtNRJopoVjB6kbs3ymN2b2nEpgwYIpfmdwJmFdmDzQxK0QREQmVBcAXOxNx5TNhV/NLmnwCfXJ/fGksGJpdqn5RcCVVDUyzVUareLs0s6t1cFuh280YtjBgxUGDBgwBgwYMAYMcWc5rFSQvPO+iNACzWJ6kAWA3JJIFh448sgzyCthE9O+uMkgEqy7g2OzAHASWDCdXcz8simMDVI1A6WKo5VT03cLp27yNh349eOeMoaKIKZ0jmmUmJmSR1AuAXIjVr2DXA2BO1x1wDZgxX/CXMGmanmM1Z25p7u8wgkQmMvaMsvZqNe+myg9L+OGF+MqMUXu8zf4a9teh7316Labar6tumAn8GIHiLjGjoY0epmCaxdF0sWYeIUAm2/U7Y86bjaikpHrVmvBGbO2hrqbgWK21X8od3eDgGLBiLiz+BqT3YH/w/ZmXWVYeSATfSRq7ulrnH44a4kp6+NpaZy6K+gkoy2awNrMAejDfAS+DEdn2dw0ULT1D6I1IBOlm3YgDZQSdziGyPmJl1XKIYakGRvNVkdNR8AXUAn0dcA1YMKed8x8vpJ3gnnZZUtqAila11DDdVI6MMS3DfEdPXxGWmcuiuUJKMvlAAkWYA9GG+AlsGE/NOZmW08zwSzsJIzpYCGVrHwuqEYBzNy3sO37duy7TstXYy+fp1Wtov5u9+mAcMGFbIeYeX1kohgqNUjearJIuqwuQpZQCbb2646+J+MaTL9AqpdBkBKgI7XC2uTpU2G464CewYiuIeIaehhE1Q+iMsFBCs1yQSBZQT0Bx5VnFNLFHTyvL5FSyJCQrHWXF02AuLjvNsBNYMK/EnMCgoZOynntJtdERnK36atIOm43sd7Y9a/jqhhpoqp5/eJjpjdUdrmxJFlUsCNJuCBYixwDHgwr8P8wcvrZRDT1GqQglVZHXVYXOnUoBIAJsN7A+GPHOuZWW0sxglqPfFNmCI7hT3hiqkXHeBuMA3YMQGecZUdJFFNNNaObeNlVnDC17jQDtYjfHJknMTLqtykNSC+ktpZHS4UEtp1KNVgCbDewOAasGEQc3cp6+6W+om+5jqreZ2WxCMvOw7SMSp7zKbqxIB2Ta+k7HfAOODEJwxxXS5gHalkLiMgMSjrYkXHnKL9O7HJxJx7Q0EohqZijlQ9hHI2xJAN1Ujqp2wDNgxFcPcR01dGZKWUSKDZtiCp/aVgGHtG+IKo5o5Wk3YmqGoHSWCOUBvbdwum37XQeOAcsGPgN9xhNruaWWQyPE9QweN2RgIZTZlYhhcJY7g7jAOeDCzUceUCUkdW89oZSRGSj6nKsVbSltRsQd7Wx50XMTL5aeWpWo97h09pdHDLqIC+SRcgk2BFxgGrBhEPN7KfjLfUTfcxN51xnR0k0UE8umWUAouhzszaVvYELc3G9uhwDBgxC8TcU0uXqjVUhQOSq2R2uQLnZQTjw4b41oq9itNOHcC5QqytbxAcAkbjcX64BhwYVeIeYeX0UvYzz++d6ojOV+VpBANt7dfRhhy2vjqIklhcPG4urDoR/72t3YDpwYV+IeYFBQzdjUzFJNIawikbY3tuqkd2Oyi4to5qWSrjnDQRAs7ANddIudSkagbb2tc4CcwYR05tZWSAKhySQAOwm6np+hh3ZgBc7AdTgPuDCbFzRyxphCKoaidIbQ+i5Nh5enTa/6XT04keOc69yU3ae6Ep7uF7R4mltcE2WNSCzG3iLDUe62AYcGIThOuaalWeSdJRJ5YdIzGgW1gArEsOhJ1G9yegsBEw80MsacQLVAsTpDaH0Ek2Hl6dNie/p6cA44MGEibmxlaOUapa6kqfeZjuDY7hN/ZgHfBiHq+J6WOk92NMPc5AIkUE31MFFgBcm5ta1+vhj0yriGnqKb3VE94LMdZVhshIa4IBFtJwEpgxBZfxdSTUklZHITTx6tTlHFtAu1lI1H2DHl+W1HqpU7U6qtQ0A7N/KDGwJ8nyR8q2AYsGObMa+OCNpZnWONBdnY2A/8AfS3fhe4f5iZfWzdhBPeQ30q0brqsLnSWUAm29utgdtjgFXmxmcU9XS5dLMkUN/dFS7OFFgG7NLnvYg7dfNPdhX4Nz54OG64qSJFm7NSNivbLEpI8CNTkenDrkHA9NVy1dVWqKiSWc6QQyhFVQFUWbewIF/2RiL4S4EV6bMqNpve5mRkISxjZWYqfOOqxVNtrhT44ioRVyylyamgrI5tVUgqTLBGhdfL1L5TdPJ8i2+2rHPxaT+M6GGlpmqlpqSLRTyWJYaWNpO7ZShPqx+8t4RnrqaSnmr3MFJtFEIltfpc+VcgKWABuRfYgbHv4oyGcZnPU09YYHNkGmO5VQiLYHX08gHpgJLj+MJkyf4SKkqKuWKJ440UEHtNYUkAE7J9pxXsMsqI+SyA3bMIh6Laij29BPZuPWTiwoclnqEy9amracpXdsWZOoTQFQeVsN23387ErxBwhG+d0tWG0k2Z00+c0YOlr32NtI6HzRgITgqJcwz2vnmUOtPeKJWAIWztGpAPojc+t2xycyMkpctyucUrswq6lNQLqVUoXk0qFAAA02t6B4Y9OJOG5qPMnNFWtT+7rl7RhtOpiW3J38osQRYi9gcdvFPL+KOnoKOOS0aytJIWS5lY6QzHcWuCR37WHdgPxx3UpDSZZlLSrEsqxe6HZgoWKILquT0LMNvEqR34/fISdR+MIUN1SYMpBuCra1Ug99xGN8S9JwdBXV9bUVoE41LFFGQQI1TUOobyr2v3WJbxx5cueGxRV9d2bjs3J0x6baAsjaRfUb2DWwHL+EFUkUMMK+dLONvEKjED94piD5r5VFBVZTFToqTXC3QAE2khERa3XytVj8rDBzfyR6qWkKzdkYdTr5GryiyEHzgNtA63649+DeCT24zKsqnq6gA9nqQKqbEXsCdwCbAWA1E2vvgEKjq55c2zCeHL0r/fWjKvYqg7TSjbg7kRezfF+UNFHCuiKNI1vfSihRfvNgLYoXKsgrKbWYMyaIyHU5WEeUd9z5fpP04vLh5XFLAJJDI/ZJqc9WOkXY+FzgSq/m9RRyZhllOkaAyzapSEALAyxjyiBvtr645+dEIWpy+mp4FJLtL2KKq9o2qMAGwtuFYX8PVhnzjIu2z6mqGk8mGOwj09SFlN76tt38P0RgzbIu2z+mqGk2hjsI9PWySm99W2736dwwChwZTNm2b+6zDFSpR6Q8KdSwMgW9lFzqvc+CAb9cLvMPM4sweuqTMl4njp6WLWNTICe0kC3uVJNwfAnww55fkclJLm7RT2NQHA97/4ZacgEeXuVErW6d2OrNOWNGmVgIgFQI4/8RZiS2pdR067WO4t3A+jAcXMh2rqXJ6aMjXVWlF+nkwDr6PfMK/BGZvVz5TQup/wtRK5v4KokQHwKsrrbu8nD3w9w+fdWVM0uoUlKyqNFtRIdNXnbbAbb9Me1BwWked1E6SFBJE7BVUAo8gUMytci9yzDbq2AQc5WsyutrJqiijqIaiRrvNGXRkZ2KhXG0ZIYKQfAC2wx18wc1SpjyZaanIjKmUUqDc2dF0Cw382QXtvcm2PWPhusknbK3zOVqfWS14wS1m1HcuW3O/Ui/dhr/JFEzmiZH0xUsAjSLTe4WOWxLX63e523tgFCvpKxqibNmofcCU0DFENrtJ2bohtZSTqkBJIAsgG+PfKMpgi4YqKiRFMs+o62F21Cfs47E77MNXrYnvOLmz3K0qqeWnkuElQoSOouOo9I6j1YpfIeDJqiT8WzVzmkp5C/ZrEF1HUSbHUStyxO+oC+wvgICraUxZJAIzNIiyTrDfz1epLIu/QFIiPQMM/ANEc2zRq9oYaeKnGhoU6sxRlGoaQDszXbbzQtjucNA4aX8ewzBgqU8IjjiCbACJgN79B2h2t3DByzyH3JWV9pNSyvcLptp0yyW31G+zkd3TAQWV5dDPxPUIIY+xp4fM0LpvojG62tfVK30Yhc5lkbPqlqegSsECCIQELoVRGgvYi2zFgB6fRh85f5H2dfmNS0mtpX2Gm2kGRza9zf9Ed3m4SJsiqoqupnp69oWmldm0xb2MjMFuX6C+AujI6JIol0wRwM6qzpGiqA2kXGwF7dL+jFZ0cK1fFNRrUOlPDazAEbJGNwdusr/RiweC0lFFCJpmnksxaRhYtd2tt3WFh7MVTJw5Ve7qp4K8wGpkcOVhBOkuSFDa7i3S62O2KF1673M+dtSeRET2C6dgNdQVGm3SyLKFt0B2xPcUZRBS8NUp7NBLKYpNekaizgu2/XZLr6hbDxHyxp48sloVdryESNOQLl1sVOm9tItbTfpfe5Jwn8G8JPXvHHWVbTU1EQscHZqFIGwBIO62AG9zba4BOILT4SVosvpRLfUlNHrv1uIhe+KU5YPNNNJJ+LY6qOoqFEs0gUiG7ansGB3Al1G3XbF58SoTSVCq2ljC4DWvYlCAbd9r3xSOVZJW0sfZ0+ZPEly2lIRa56nd/QPoxRN81shqoqymqqWlWWngjAWJYtaIwdy2qJd7HUpuO9e6wxPcqc6pswiqV9xQQuHRplRAUk1A6WsRsbo3k72IvffEPx7Q1lJWmanzGZBUBVKlQwULsANRta9yLAEajvuThv4O4VXLaGVUkMksitK8rDctp22udh6ybkm++IErk/QwT1GZ1UkcTRdr5GpVKqC8jm1xYAKU6d2EXjHNUq+1zHtlMzVQWKHWNSQRxsVcr1F2C9e+/62H/JuG2psjqKeOfyqiUq0nZ9FKIrLp1d6qR1/SOOzjPljRpQhYEEcoKAzWZi21muNQHldcBzczXFVmuUU43UkSsvirSKdx8mFvtxFcUvHS8QiSmRVENO00qoABdaeZmuB4r2d/WMemf5FOaunqIqvspYqaGNW7ENb3o3bymtvrbaxtfDnwdy9igSeWeVqmeqRlllcW8lx5SqLm19rm56DoBbAJXAuXRfiPMa2oVZJZhMS7AE7J3E9CZSxuO8jwGHDkbGwypC3RpJCvq1kf5gx9uEih4MnM75T+MHFIH1soiW7WN+uq4Ow8VvvpxduWUEdPDHDEumONQijwAFh6z6e/AVZw/TrWcS17yKrxxRlLMARcCNOhFv0ZMItNOIqfPDDtA8kcKAdLNVPpA9Ai1ewjDDS8L1RqajscwMPuuRu00w3JDOzWvrBFtR822J3i7gCKDLIaOCQqO37WSRk1GRhGw3AIsNxYDoFHrwHpyny93jSOpyqGOOOIOlS6IXlYsCDutxsSfRth446y+Woy+phg/4skRVRe2q/VbnYahdd9t8InAdLXLVwiXMZJYVDDsTGACBGQovqOwNj7MOPMXJ3qqJ1jqJKdkIk1JffTvpaxBtex2IsQDva2KKi4Szs0c1LRV+WR2WZezd4dMqsz2D3IIlAZuo8AbkgYmObWaRVdZJTPMkcdHTSS2ZwO0qGj97jW58ogFTt4sMdPB2RTV0y1tdVtUe47mKMxqo1DcElT0BUG1rkhbmwsZbhzl5Sy0sk1UoqKiZ5ZGlIZbEk+aoa1gRf1k4gUKrPmj4VhRSbyTPTsR+r2kshHqKqF9Rx0c08lhpMloIUjXtS63YKNTEwOZDfqbuV29XgMSmScBibJpqWSe5Sczxydn5pEaggrq3BGodR53owcC8MSV80VRXVbVC0ZCxRGNQLgixJB3AKg9LkhbkgWIWdPUGno2kc7xQFmJ8Ujuf6Yz1wrFVSZdNTQ5Y1Q1Q9xVEbJYKCFLLa4Kk31CxPTbe+uOacy0FTGG0mSMpqtewayna4vsTjw5dZUKXLoIQ2qwYlrWuWkZjtc264oqnOqVIUocnqKiONIY5KmqYuFHaPraOJSbXIL9O8EHux08HZto4Xrd7FDJF6jKEt9suGnhngWmqjU1VaoqZZp2YEhlCLYaUADb2G1/ADwxF8J8Dhsvr6NpiVldXVgltDLYrtq8oXjW+4vviDhqj7l4SAHnTgW9Paz6rfV49KaiDcRUVOPNoqREI8NELW+2VMc/AfCslW8cdTVvJTUbh0p9ACkg+TvqJsPA32uAQDj5xBkVQMyqaqCtMEjsVusVyFAVdNy/7C93dgJXnRK09Xl1BciOaUNIAet5FQH2Aufo8McfHdFGme5VDTRrGy9mzBFC+QJrgbeCJJt4H046uKuFpJcvpKtqtzV0t27YoCXvLqXa+xUgWO+1wQb7S3LjhctIczqp2qamQaVZkChBaxsAbXtttYAE7bk4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6" name="Espaço Reservado para Conteúdo 4" descr="Untitled.png"/>
          <p:cNvPicPr>
            <a:picLocks noChangeAspect="1"/>
          </p:cNvPicPr>
          <p:nvPr/>
        </p:nvPicPr>
        <p:blipFill>
          <a:blip r:embed="rId3" cstate="print"/>
          <a:srcRect t="12061" r="11357" b="5627"/>
          <a:stretch>
            <a:fillRect/>
          </a:stretch>
        </p:blipFill>
        <p:spPr bwMode="auto">
          <a:xfrm>
            <a:off x="570681" y="1484784"/>
            <a:ext cx="81057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467544" y="83671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rPr>
              <a:t>Oportunidades - 3ª Fase do Programa de Concessões de Rodovias Federais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627784" y="4509120"/>
            <a:ext cx="626469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77800" algn="just"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pt-BR" sz="1100" dirty="0">
                <a:latin typeface="Century Gothic" pitchFamily="34" charset="0"/>
                <a:cs typeface="Arial" pitchFamily="34" charset="0"/>
              </a:rPr>
              <a:t>Justiça ou Modicidade Tarifária</a:t>
            </a:r>
          </a:p>
          <a:p>
            <a:pPr indent="177800" algn="just"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pt-BR" sz="1100" dirty="0" smtClean="0">
                <a:latin typeface="Century Gothic" pitchFamily="34" charset="0"/>
                <a:cs typeface="Arial" pitchFamily="34" charset="0"/>
              </a:rPr>
              <a:t>Investimentos </a:t>
            </a:r>
            <a:r>
              <a:rPr lang="pt-BR" sz="1100" dirty="0">
                <a:latin typeface="Century Gothic" pitchFamily="34" charset="0"/>
                <a:cs typeface="Arial" pitchFamily="34" charset="0"/>
              </a:rPr>
              <a:t>para o aprimoramento e melhoria da rodovia a cargo do concessionário</a:t>
            </a:r>
          </a:p>
          <a:p>
            <a:pPr indent="177800" algn="just"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pt-BR" sz="1100" dirty="0" smtClean="0"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100" dirty="0">
                <a:latin typeface="Century Gothic" pitchFamily="34" charset="0"/>
                <a:cs typeface="Arial" pitchFamily="34" charset="0"/>
              </a:rPr>
              <a:t>Desoneração” do poder público; possibilidade de o Estado aplicar recursos orçamentários em outras áreas prioritárias </a:t>
            </a:r>
          </a:p>
          <a:p>
            <a:pPr indent="177800" algn="just" eaLnBrk="0" hangingPunct="0"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pt-BR" sz="1100" dirty="0" smtClean="0">
                <a:latin typeface="Century Gothic" pitchFamily="34" charset="0"/>
                <a:cs typeface="Arial" pitchFamily="34" charset="0"/>
              </a:rPr>
              <a:t>Estímulo </a:t>
            </a:r>
            <a:r>
              <a:rPr lang="pt-BR" sz="1100" dirty="0">
                <a:latin typeface="Century Gothic" pitchFamily="34" charset="0"/>
                <a:cs typeface="Arial" pitchFamily="34" charset="0"/>
              </a:rPr>
              <a:t>à participação da iniciativa privada na prestação de serviços públicos (parcerias)</a:t>
            </a:r>
          </a:p>
        </p:txBody>
      </p:sp>
      <p:sp>
        <p:nvSpPr>
          <p:cNvPr id="24" name="Texto explicativo em seta para a direita 23"/>
          <p:cNvSpPr/>
          <p:nvPr/>
        </p:nvSpPr>
        <p:spPr>
          <a:xfrm>
            <a:off x="460375" y="4581128"/>
            <a:ext cx="1951385" cy="1440160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Vantagens do modelo de Concessão</a:t>
            </a:r>
            <a:endParaRPr lang="pt-BR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795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 descr="RODAPE.png"/>
          <p:cNvPicPr>
            <a:picLocks noChangeAspect="1"/>
          </p:cNvPicPr>
          <p:nvPr/>
        </p:nvPicPr>
        <p:blipFill rotWithShape="1">
          <a:blip r:embed="rId2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11188" y="404664"/>
            <a:ext cx="554498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435B67"/>
                </a:solidFill>
                <a:ea typeface="+mn-ea"/>
                <a:cs typeface="Arial" pitchFamily="34" charset="0"/>
              </a:rPr>
              <a:t>Breves Considerações do Setor Ferroviário</a:t>
            </a:r>
            <a:endParaRPr lang="pt-BR" sz="2000" b="1" dirty="0">
              <a:solidFill>
                <a:srgbClr val="435B67"/>
              </a:solidFill>
              <a:ea typeface="+mn-ea"/>
              <a:cs typeface="Arial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251520" y="1124744"/>
            <a:ext cx="535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rPr>
              <a:t>Novo Modelo – Concessão Ferroviária Horizontal</a:t>
            </a:r>
          </a:p>
        </p:txBody>
      </p:sp>
      <p:pic>
        <p:nvPicPr>
          <p:cNvPr id="16" name="Picture 22" descr="http://appweb2.antt.gov.br/concessaofer/imagens/logo_vale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6207" y="4293096"/>
            <a:ext cx="1161777" cy="70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3131840" y="2594630"/>
            <a:ext cx="1223293" cy="546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b="1" dirty="0">
                <a:latin typeface="Century Gothic" panose="020B0502020202020204" pitchFamily="34" charset="0"/>
                <a:cs typeface="Arial" pitchFamily="34" charset="0"/>
              </a:rPr>
              <a:t>Operador Ferroviário Independente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07504" y="4509119"/>
            <a:ext cx="1721185" cy="2538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b="1" dirty="0">
                <a:latin typeface="Century Gothic" panose="020B0502020202020204" pitchFamily="34" charset="0"/>
              </a:rPr>
              <a:t>Concessionário</a:t>
            </a:r>
          </a:p>
        </p:txBody>
      </p:sp>
      <p:sp>
        <p:nvSpPr>
          <p:cNvPr id="21" name="Retângulo 20"/>
          <p:cNvSpPr/>
          <p:nvPr/>
        </p:nvSpPr>
        <p:spPr>
          <a:xfrm rot="16200000">
            <a:off x="-319262" y="3516490"/>
            <a:ext cx="1347390" cy="3498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b="1" dirty="0">
                <a:latin typeface="Century Gothic" panose="020B0502020202020204" pitchFamily="34" charset="0"/>
              </a:rPr>
              <a:t>Concessão Ferroviária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5496" y="4941217"/>
            <a:ext cx="1943993" cy="553998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000" dirty="0">
                <a:latin typeface="Century Gothic" panose="020B0502020202020204" pitchFamily="34" charset="0"/>
              </a:rPr>
              <a:t>Ampliação e modernização da malha ferroviária</a:t>
            </a:r>
          </a:p>
        </p:txBody>
      </p:sp>
      <p:sp>
        <p:nvSpPr>
          <p:cNvPr id="23" name="CaixaDeTexto 22"/>
          <p:cNvSpPr txBox="1"/>
          <p:nvPr/>
        </p:nvSpPr>
        <p:spPr>
          <a:xfrm rot="10800000" flipV="1">
            <a:off x="35719" y="5518244"/>
            <a:ext cx="1943993" cy="40011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000" dirty="0">
                <a:latin typeface="Century Gothic" panose="020B0502020202020204" pitchFamily="34" charset="0"/>
              </a:rPr>
              <a:t>Manutenção da malha ferroviária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835696" y="1988840"/>
            <a:ext cx="1872505" cy="553998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marL="285750" indent="-285750" algn="r">
              <a:defRPr/>
            </a:pPr>
            <a:r>
              <a:rPr lang="pt-BR" sz="1000" dirty="0">
                <a:latin typeface="Century Gothic" panose="020B0502020202020204" pitchFamily="34" charset="0"/>
              </a:rPr>
              <a:t>Prestação dos serviços de transporte ferroviário de cargas</a:t>
            </a:r>
          </a:p>
        </p:txBody>
      </p:sp>
      <p:sp>
        <p:nvSpPr>
          <p:cNvPr id="25" name="CaixaDeTexto 38"/>
          <p:cNvSpPr>
            <a:spLocks noChangeArrowheads="1"/>
          </p:cNvSpPr>
          <p:nvPr/>
        </p:nvSpPr>
        <p:spPr bwMode="auto">
          <a:xfrm>
            <a:off x="3871218" y="3586822"/>
            <a:ext cx="268734" cy="34623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b="1" dirty="0">
                <a:latin typeface="Century Gothic" pitchFamily="34" charset="0"/>
              </a:rPr>
              <a:t>1</a:t>
            </a:r>
          </a:p>
        </p:txBody>
      </p:sp>
      <p:sp>
        <p:nvSpPr>
          <p:cNvPr id="26" name="CaixaDeTexto 40"/>
          <p:cNvSpPr txBox="1">
            <a:spLocks noChangeArrowheads="1"/>
          </p:cNvSpPr>
          <p:nvPr/>
        </p:nvSpPr>
        <p:spPr bwMode="auto">
          <a:xfrm>
            <a:off x="1763688" y="2534707"/>
            <a:ext cx="1668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>
                <a:latin typeface="Century Gothic" pitchFamily="34" charset="0"/>
              </a:rPr>
              <a:t>Autorização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1547664" y="2841823"/>
            <a:ext cx="1440383" cy="11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899592" y="3017713"/>
            <a:ext cx="0" cy="134739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1115616" y="3017713"/>
            <a:ext cx="0" cy="134739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24" descr="http://t1.gstatic.com/images?q=tbn:ANd9GcR-xPlvpb9_csHnxitSb0XoYNHgqDTzbkx9ORNEqGh92V631qBu_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386679"/>
            <a:ext cx="1368301" cy="5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Conector de seta reta 34"/>
          <p:cNvCxnSpPr/>
          <p:nvPr/>
        </p:nvCxnSpPr>
        <p:spPr>
          <a:xfrm flipV="1">
            <a:off x="1835696" y="3271178"/>
            <a:ext cx="1152351" cy="11143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aixaDeTexto 60"/>
          <p:cNvSpPr txBox="1">
            <a:spLocks noChangeArrowheads="1"/>
          </p:cNvSpPr>
          <p:nvPr/>
        </p:nvSpPr>
        <p:spPr bwMode="auto">
          <a:xfrm>
            <a:off x="1907704" y="4996385"/>
            <a:ext cx="7097613" cy="1200329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800" b="1" u="sng" dirty="0" smtClean="0">
                <a:latin typeface="Century Gothic" pitchFamily="34" charset="0"/>
              </a:rPr>
              <a:t>LEGENDA:</a:t>
            </a:r>
            <a:endParaRPr lang="pt-BR" sz="800" b="1" u="sng" dirty="0">
              <a:latin typeface="Century Gothic" pitchFamily="34" charset="0"/>
            </a:endParaRPr>
          </a:p>
          <a:p>
            <a:r>
              <a:rPr lang="pt-BR" sz="800" b="1" dirty="0" smtClean="0">
                <a:latin typeface="Century Gothic" pitchFamily="34" charset="0"/>
              </a:rPr>
              <a:t>1 </a:t>
            </a:r>
            <a:r>
              <a:rPr lang="pt-BR" sz="800" b="1" dirty="0">
                <a:latin typeface="Century Gothic" pitchFamily="34" charset="0"/>
              </a:rPr>
              <a:t>– Cessão de Direito de Uso (</a:t>
            </a:r>
            <a:r>
              <a:rPr lang="pt-BR" sz="800" b="1" dirty="0" err="1">
                <a:latin typeface="Century Gothic" pitchFamily="34" charset="0"/>
              </a:rPr>
              <a:t>Valec</a:t>
            </a:r>
            <a:r>
              <a:rPr lang="pt-BR" sz="800" b="1" dirty="0">
                <a:latin typeface="Century Gothic" pitchFamily="34" charset="0"/>
              </a:rPr>
              <a:t>/ OFI</a:t>
            </a:r>
            <a:r>
              <a:rPr lang="pt-BR" sz="800" b="1" dirty="0" smtClean="0">
                <a:latin typeface="Century Gothic" pitchFamily="34" charset="0"/>
              </a:rPr>
              <a:t>) </a:t>
            </a:r>
          </a:p>
          <a:p>
            <a:endParaRPr lang="pt-BR" sz="800" b="1" dirty="0" smtClean="0">
              <a:latin typeface="Century Gothic" pitchFamily="34" charset="0"/>
            </a:endParaRPr>
          </a:p>
          <a:p>
            <a:r>
              <a:rPr lang="pt-BR" sz="800" b="1" dirty="0" smtClean="0">
                <a:latin typeface="Century Gothic" pitchFamily="34" charset="0"/>
              </a:rPr>
              <a:t>2 </a:t>
            </a:r>
            <a:r>
              <a:rPr lang="pt-BR" sz="800" b="1" dirty="0">
                <a:latin typeface="Century Gothic" pitchFamily="34" charset="0"/>
              </a:rPr>
              <a:t>- Cessão do Direito de Uso da Capacidade Operacional ou Ociosa (Concessionário / </a:t>
            </a:r>
            <a:r>
              <a:rPr lang="pt-BR" sz="800" b="1" dirty="0" err="1">
                <a:latin typeface="Century Gothic" pitchFamily="34" charset="0"/>
              </a:rPr>
              <a:t>Valec</a:t>
            </a:r>
            <a:r>
              <a:rPr lang="pt-BR" sz="800" b="1" dirty="0" smtClean="0">
                <a:latin typeface="Century Gothic" pitchFamily="34" charset="0"/>
              </a:rPr>
              <a:t>) em troca da </a:t>
            </a:r>
            <a:r>
              <a:rPr lang="pt-BR" sz="800" b="1" dirty="0" smtClean="0">
                <a:latin typeface="Century Gothic" pitchFamily="34" charset="0"/>
                <a:cs typeface="Arial" pitchFamily="34" charset="0"/>
              </a:rPr>
              <a:t>TDCO: </a:t>
            </a:r>
            <a:r>
              <a:rPr lang="pt-BR" sz="800" dirty="0" smtClean="0">
                <a:latin typeface="Century Gothic" pitchFamily="34" charset="0"/>
                <a:cs typeface="Arial" pitchFamily="34" charset="0"/>
              </a:rPr>
              <a:t>Tarifa pela Disponibilidade da Capacidade Operacional</a:t>
            </a:r>
            <a:endParaRPr lang="pt-BR" sz="800" b="1" dirty="0">
              <a:latin typeface="Century Gothic" pitchFamily="34" charset="0"/>
            </a:endParaRPr>
          </a:p>
          <a:p>
            <a:endParaRPr lang="pt-BR" sz="800" b="1" dirty="0" smtClean="0">
              <a:latin typeface="Century Gothic" pitchFamily="34" charset="0"/>
            </a:endParaRPr>
          </a:p>
          <a:p>
            <a:r>
              <a:rPr lang="pt-BR" sz="800" b="1" dirty="0" smtClean="0">
                <a:latin typeface="Century Gothic" pitchFamily="34" charset="0"/>
              </a:rPr>
              <a:t>3 </a:t>
            </a:r>
            <a:r>
              <a:rPr lang="pt-BR" sz="800" b="1" dirty="0">
                <a:latin typeface="Century Gothic" pitchFamily="34" charset="0"/>
              </a:rPr>
              <a:t>– Contrato Operacional de Transporte (Concessionário / OFI</a:t>
            </a:r>
            <a:r>
              <a:rPr lang="pt-BR" sz="800" b="1" dirty="0" smtClean="0">
                <a:latin typeface="Century Gothic" pitchFamily="34" charset="0"/>
              </a:rPr>
              <a:t>)</a:t>
            </a:r>
            <a:r>
              <a:rPr lang="pt-BR" sz="800" dirty="0" smtClean="0">
                <a:latin typeface="Century Gothic" pitchFamily="34" charset="0"/>
              </a:rPr>
              <a:t> em troca da TF: Tarifa de Fruição</a:t>
            </a:r>
            <a:r>
              <a:rPr lang="pt-BR" sz="800" b="1" dirty="0" smtClean="0">
                <a:latin typeface="Century Gothic" pitchFamily="34" charset="0"/>
              </a:rPr>
              <a:t> </a:t>
            </a:r>
          </a:p>
          <a:p>
            <a:endParaRPr lang="pt-BR" sz="800" b="1" dirty="0" smtClean="0">
              <a:latin typeface="Century Gothic" pitchFamily="34" charset="0"/>
            </a:endParaRPr>
          </a:p>
          <a:p>
            <a:r>
              <a:rPr lang="pt-BR" sz="800" b="1" dirty="0" smtClean="0">
                <a:latin typeface="Century Gothic" pitchFamily="34" charset="0"/>
              </a:rPr>
              <a:t>4 – Contrato de Transporte</a:t>
            </a:r>
            <a:r>
              <a:rPr lang="pt-BR" sz="800" dirty="0" smtClean="0">
                <a:latin typeface="Century Gothic" pitchFamily="34" charset="0"/>
              </a:rPr>
              <a:t>, com pagamento da Tarifa de Transporte do Usuário ao OFI</a:t>
            </a:r>
            <a:endParaRPr lang="pt-BR" sz="800" dirty="0">
              <a:latin typeface="Century Gothic" pitchFamily="34" charset="0"/>
            </a:endParaRPr>
          </a:p>
        </p:txBody>
      </p:sp>
      <p:sp>
        <p:nvSpPr>
          <p:cNvPr id="41" name="CaixaDeTexto 61"/>
          <p:cNvSpPr>
            <a:spLocks noChangeArrowheads="1"/>
          </p:cNvSpPr>
          <p:nvPr/>
        </p:nvSpPr>
        <p:spPr bwMode="auto">
          <a:xfrm>
            <a:off x="2267744" y="4234894"/>
            <a:ext cx="288032" cy="34623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b="1" dirty="0">
                <a:latin typeface="Century Gothic" pitchFamily="34" charset="0"/>
              </a:rPr>
              <a:t>2</a:t>
            </a:r>
          </a:p>
        </p:txBody>
      </p:sp>
      <p:sp>
        <p:nvSpPr>
          <p:cNvPr id="42" name="CaixaDeTexto 62"/>
          <p:cNvSpPr>
            <a:spLocks noChangeArrowheads="1"/>
          </p:cNvSpPr>
          <p:nvPr/>
        </p:nvSpPr>
        <p:spPr bwMode="auto">
          <a:xfrm>
            <a:off x="2071018" y="3514814"/>
            <a:ext cx="268957" cy="34623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b="1" dirty="0">
                <a:latin typeface="Century Gothic" pitchFamily="34" charset="0"/>
              </a:rPr>
              <a:t>3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5220072" y="4437112"/>
            <a:ext cx="1008112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b="1" dirty="0" smtClean="0">
                <a:latin typeface="Century Gothic" pitchFamily="34" charset="0"/>
                <a:cs typeface="Arial" pitchFamily="34" charset="0"/>
              </a:rPr>
              <a:t>Usuários</a:t>
            </a:r>
            <a:endParaRPr lang="pt-BR" sz="1000" b="1" dirty="0"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45" name="Conector de seta reta 44"/>
          <p:cNvCxnSpPr/>
          <p:nvPr/>
        </p:nvCxnSpPr>
        <p:spPr>
          <a:xfrm flipV="1">
            <a:off x="1979712" y="4653136"/>
            <a:ext cx="128746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2276723" y="4694947"/>
            <a:ext cx="927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TDCO</a:t>
            </a:r>
            <a:endParaRPr lang="pt-BR" sz="1000" b="1" dirty="0"/>
          </a:p>
        </p:txBody>
      </p:sp>
      <p:cxnSp>
        <p:nvCxnSpPr>
          <p:cNvPr id="47" name="Conector de seta reta 46"/>
          <p:cNvCxnSpPr/>
          <p:nvPr/>
        </p:nvCxnSpPr>
        <p:spPr>
          <a:xfrm>
            <a:off x="3779912" y="3271178"/>
            <a:ext cx="0" cy="9637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2339752" y="3789040"/>
            <a:ext cx="565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TF</a:t>
            </a:r>
            <a:endParaRPr lang="pt-BR" sz="1000" b="1" dirty="0"/>
          </a:p>
        </p:txBody>
      </p:sp>
      <p:cxnSp>
        <p:nvCxnSpPr>
          <p:cNvPr id="69" name="Conector de seta reta 68"/>
          <p:cNvCxnSpPr/>
          <p:nvPr/>
        </p:nvCxnSpPr>
        <p:spPr>
          <a:xfrm>
            <a:off x="5724128" y="3861048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4644008" y="1412776"/>
            <a:ext cx="0" cy="34563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Diagrama 82"/>
          <p:cNvGraphicFramePr/>
          <p:nvPr/>
        </p:nvGraphicFramePr>
        <p:xfrm>
          <a:off x="6732240" y="1750477"/>
          <a:ext cx="2160240" cy="182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4" name="CaixaDeTexto 15"/>
          <p:cNvSpPr txBox="1">
            <a:spLocks noChangeArrowheads="1"/>
          </p:cNvSpPr>
          <p:nvPr/>
        </p:nvSpPr>
        <p:spPr bwMode="auto">
          <a:xfrm>
            <a:off x="6802909" y="1906984"/>
            <a:ext cx="43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85" name="CaixaDeTexto 19"/>
          <p:cNvSpPr txBox="1">
            <a:spLocks noChangeArrowheads="1"/>
          </p:cNvSpPr>
          <p:nvPr/>
        </p:nvSpPr>
        <p:spPr bwMode="auto">
          <a:xfrm>
            <a:off x="6948264" y="2420888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86" name="CaixaDeTexto 20"/>
          <p:cNvSpPr txBox="1">
            <a:spLocks noChangeArrowheads="1"/>
          </p:cNvSpPr>
          <p:nvPr/>
        </p:nvSpPr>
        <p:spPr bwMode="auto">
          <a:xfrm>
            <a:off x="6732240" y="2996952"/>
            <a:ext cx="433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entury Gothic" pitchFamily="34" charset="0"/>
              </a:rPr>
              <a:t> 3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5724128" y="4046875"/>
            <a:ext cx="2016521" cy="246221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pt-BR" sz="1000" b="1" dirty="0" smtClean="0">
                <a:latin typeface="Century Gothic" panose="020B0502020202020204" pitchFamily="34" charset="0"/>
              </a:rPr>
              <a:t>TARIFA</a:t>
            </a:r>
            <a:endParaRPr lang="pt-BR" sz="1000" b="1" dirty="0">
              <a:latin typeface="Century Gothic" panose="020B0502020202020204" pitchFamily="34" charset="0"/>
            </a:endParaRPr>
          </a:p>
        </p:txBody>
      </p:sp>
      <p:sp>
        <p:nvSpPr>
          <p:cNvPr id="92" name="Retângulo de cantos arredondados 91"/>
          <p:cNvSpPr/>
          <p:nvPr/>
        </p:nvSpPr>
        <p:spPr>
          <a:xfrm>
            <a:off x="4860032" y="3535189"/>
            <a:ext cx="1721185" cy="25385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b="1" dirty="0">
                <a:latin typeface="Century Gothic" panose="020B0502020202020204" pitchFamily="34" charset="0"/>
              </a:rPr>
              <a:t>Concessionário</a:t>
            </a:r>
          </a:p>
        </p:txBody>
      </p:sp>
      <p:sp>
        <p:nvSpPr>
          <p:cNvPr id="93" name="Retângulo 92"/>
          <p:cNvSpPr/>
          <p:nvPr/>
        </p:nvSpPr>
        <p:spPr>
          <a:xfrm rot="16200000">
            <a:off x="4433266" y="2542560"/>
            <a:ext cx="1347390" cy="3498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b="1" dirty="0">
                <a:latin typeface="Century Gothic" panose="020B0502020202020204" pitchFamily="34" charset="0"/>
              </a:rPr>
              <a:t>Concessão Ferroviária</a:t>
            </a:r>
          </a:p>
        </p:txBody>
      </p:sp>
      <p:cxnSp>
        <p:nvCxnSpPr>
          <p:cNvPr id="94" name="Conector de seta reta 93"/>
          <p:cNvCxnSpPr/>
          <p:nvPr/>
        </p:nvCxnSpPr>
        <p:spPr>
          <a:xfrm flipV="1">
            <a:off x="5652120" y="2043783"/>
            <a:ext cx="0" cy="134739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/>
          <p:cNvCxnSpPr/>
          <p:nvPr/>
        </p:nvCxnSpPr>
        <p:spPr>
          <a:xfrm>
            <a:off x="5868144" y="2043783"/>
            <a:ext cx="0" cy="134739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6" name="Picture 24" descr="http://t1.gstatic.com/images?q=tbn:ANd9GcR-xPlvpb9_csHnxitSb0XoYNHgqDTzbkx9ORNEqGh92V631qBu_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1931" y="1412749"/>
            <a:ext cx="1368301" cy="5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Retângulo 96"/>
          <p:cNvSpPr/>
          <p:nvPr/>
        </p:nvSpPr>
        <p:spPr>
          <a:xfrm>
            <a:off x="3275856" y="1484784"/>
            <a:ext cx="1008112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b="1" dirty="0" smtClean="0">
                <a:latin typeface="Century Gothic" pitchFamily="34" charset="0"/>
                <a:cs typeface="Arial" pitchFamily="34" charset="0"/>
              </a:rPr>
              <a:t>Usuários</a:t>
            </a:r>
            <a:endParaRPr lang="pt-BR" sz="1000" b="1" dirty="0"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>
          <a:xfrm>
            <a:off x="3779912" y="1988840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CaixaDeTexto 38"/>
          <p:cNvSpPr>
            <a:spLocks noChangeArrowheads="1"/>
          </p:cNvSpPr>
          <p:nvPr/>
        </p:nvSpPr>
        <p:spPr bwMode="auto">
          <a:xfrm>
            <a:off x="3923928" y="2043783"/>
            <a:ext cx="360040" cy="3895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dirty="0" smtClean="0">
                <a:latin typeface="Century Gothic" pitchFamily="34" charset="0"/>
              </a:rPr>
              <a:t>4</a:t>
            </a:r>
            <a:endParaRPr lang="pt-BR" sz="1200" b="1" dirty="0">
              <a:latin typeface="Century Gothic" pitchFamily="34" charset="0"/>
            </a:endParaRPr>
          </a:p>
        </p:txBody>
      </p:sp>
      <p:sp>
        <p:nvSpPr>
          <p:cNvPr id="100" name="CaixaDeTexto 99"/>
          <p:cNvSpPr txBox="1"/>
          <p:nvPr/>
        </p:nvSpPr>
        <p:spPr>
          <a:xfrm>
            <a:off x="4760986" y="1124744"/>
            <a:ext cx="535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rPr>
              <a:t>Modelo Antigo – Concessão Ferroviária Vertical</a:t>
            </a:r>
          </a:p>
        </p:txBody>
      </p:sp>
    </p:spTree>
    <p:extLst>
      <p:ext uri="{BB962C8B-B14F-4D97-AF65-F5344CB8AC3E}">
        <p14:creationId xmlns:p14="http://schemas.microsoft.com/office/powerpoint/2010/main" xmlns="" val="1470701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RODAPE.png"/>
          <p:cNvPicPr>
            <a:picLocks noChangeAspect="1"/>
          </p:cNvPicPr>
          <p:nvPr/>
        </p:nvPicPr>
        <p:blipFill rotWithShape="1">
          <a:blip r:embed="rId2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63538" y="741363"/>
            <a:ext cx="81534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solidFill>
                <a:srgbClr val="7F7F7F"/>
              </a:solidFill>
              <a:latin typeface="+mj-lt"/>
              <a:cs typeface="+mn-cs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0" y="571500"/>
            <a:ext cx="5000625" cy="317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68313" y="214313"/>
            <a:ext cx="4679751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435B67"/>
                </a:solidFill>
                <a:ea typeface="+mn-ea"/>
                <a:cs typeface="Arial" panose="020B0604020202020204" pitchFamily="34" charset="0"/>
              </a:rPr>
              <a:t>Oportunidades no Setor Ferroviário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800" i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Programa de Investimentos em Logística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Comparação Fase I e Fase II</a:t>
            </a:r>
            <a:endParaRPr lang="pt-BR" sz="16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50"/>
            <a:ext cx="4214812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00250"/>
            <a:ext cx="43576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de cantos arredondados 11"/>
          <p:cNvSpPr/>
          <p:nvPr/>
        </p:nvSpPr>
        <p:spPr>
          <a:xfrm>
            <a:off x="285750" y="1500188"/>
            <a:ext cx="4143375" cy="3571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Century Gothic" pitchFamily="34" charset="0"/>
                <a:cs typeface="Arial" pitchFamily="34" charset="0"/>
              </a:rPr>
              <a:t>PIL PHASE I 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714875" y="1500188"/>
            <a:ext cx="4143375" cy="3571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Century Gothic" pitchFamily="34" charset="0"/>
                <a:cs typeface="Arial" pitchFamily="34" charset="0"/>
              </a:rPr>
              <a:t>PIL PHASE II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4" name="CaixaDeTexto 29"/>
          <p:cNvSpPr txBox="1">
            <a:spLocks noChangeArrowheads="1"/>
          </p:cNvSpPr>
          <p:nvPr/>
        </p:nvSpPr>
        <p:spPr bwMode="auto">
          <a:xfrm>
            <a:off x="251520" y="6093296"/>
            <a:ext cx="79533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 dirty="0">
                <a:latin typeface="Century Gothic" pitchFamily="34" charset="0"/>
                <a:cs typeface="Arial" pitchFamily="34" charset="0"/>
              </a:rPr>
              <a:t>Fonte: ANTT </a:t>
            </a:r>
            <a:r>
              <a:rPr lang="pt-BR" sz="800" dirty="0" smtClean="0">
                <a:latin typeface="Century Gothic" pitchFamily="34" charset="0"/>
                <a:cs typeface="Arial" pitchFamily="34" charset="0"/>
              </a:rPr>
              <a:t> - Agência Nacional de Transportes </a:t>
            </a:r>
            <a:r>
              <a:rPr lang="pt-BR" sz="800" dirty="0" err="1" smtClean="0">
                <a:latin typeface="Century Gothic" pitchFamily="34" charset="0"/>
                <a:cs typeface="Arial" pitchFamily="34" charset="0"/>
              </a:rPr>
              <a:t>Terresres</a:t>
            </a:r>
            <a:endParaRPr lang="pt-BR" sz="800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030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RODAPE.png"/>
          <p:cNvPicPr>
            <a:picLocks noChangeAspect="1"/>
          </p:cNvPicPr>
          <p:nvPr/>
        </p:nvPicPr>
        <p:blipFill rotWithShape="1">
          <a:blip r:embed="rId2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11188" y="404664"/>
            <a:ext cx="554498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435B67"/>
                </a:solidFill>
                <a:ea typeface="+mn-ea"/>
                <a:cs typeface="Arial" pitchFamily="34" charset="0"/>
              </a:rPr>
              <a:t>Breves Considerações do Setor Hidroviário</a:t>
            </a:r>
            <a:endParaRPr lang="pt-BR" sz="2000" b="1" dirty="0">
              <a:solidFill>
                <a:srgbClr val="435B67"/>
              </a:solidFill>
              <a:ea typeface="+mn-ea"/>
              <a:cs typeface="Arial" pitchFamily="34" charset="0"/>
            </a:endParaRPr>
          </a:p>
        </p:txBody>
      </p:sp>
      <p:sp>
        <p:nvSpPr>
          <p:cNvPr id="14" name="Espaço Reservado para Número de Slide 3"/>
          <p:cNvSpPr txBox="1">
            <a:spLocks/>
          </p:cNvSpPr>
          <p:nvPr/>
        </p:nvSpPr>
        <p:spPr bwMode="auto">
          <a:xfrm>
            <a:off x="6943725" y="64325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12" name="Rectangle 190"/>
          <p:cNvSpPr txBox="1">
            <a:spLocks noChangeArrowheads="1"/>
          </p:cNvSpPr>
          <p:nvPr/>
        </p:nvSpPr>
        <p:spPr bwMode="auto">
          <a:xfrm>
            <a:off x="571500" y="1643063"/>
            <a:ext cx="7945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74638">
              <a:lnSpc>
                <a:spcPts val="1600"/>
              </a:lnSpc>
              <a:buFont typeface="Arial" pitchFamily="34" charset="0"/>
              <a:buNone/>
              <a:tabLst>
                <a:tab pos="6911975" algn="l"/>
                <a:tab pos="7086600" algn="l"/>
              </a:tabLst>
            </a:pPr>
            <a:r>
              <a:rPr lang="en-ZA" sz="1400">
                <a:latin typeface="Calibri" pitchFamily="34" charset="0"/>
              </a:rPr>
              <a:t>				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3" name="AutoShape 5" descr="data:image/jpeg;base64,/9j/4AAQSkZJRgABAQAAAQABAAD/2wCEAAkGBxQSEhUUExMWFhUXGB8YGRcYFhogIBwgHhgdHxweGyAeHSkhHSAlHxocITEiJjUrLi4uHB8zODMsNygtLisBCgoKDg0OFxAPFCwcHBwsLCwsNywsLCstNywsLCwsLC4yNSwsLCwyLSwsLCwsMDUsLCw3Ny4sLCw3LCw3Kyw3LP/AABEIAG0B0AMBIgACEQEDEQH/xAAcAAACAwEBAQEAAAAAAAAAAAAABgUHCAQDAQL/xABQEAACAQIEAwMFCgwEBAQHAAABAgMEEQAFEiEGBzETQVEiMmFxgRQjU1RygpGTodIIFRYXQlJikpSisdEksrPBM0OjwzWDhPA0RGNzwtPh/8QAGwEBAQEAAwEBAAAAAAAAAAAAAAECAwQFBgf/xAAtEQEAAgIBAAgEBwEAAAAAAAAAAQIDEQQFEiExQVFx0WGRscEUFSI0UnLwMv/aAAwDAQACEQMRAD8AvHBj8SRK3nKD6wDiJreE6GbeWjp3PiYUv9Nr4CZx5VNOsilXUMp6hgCPtwj5hynomuacz0j9dUEzgX+SxIt6BbCvmNNn2UeXHUGup13OtS5A/aUkyAelWYDvtgsfAy8R8uw13pJGRuvZMxKn5LdV9tx6sVtWxTQuY5Q6OOqsTf8AruPSNsWTwTzVpa4rHL/h5zsFZro5/Yfbc/qmx8L4auIeH4axNEq7jzXHnKfQf9jscdXLxot217Je1wumL45iub9VfPxj3UN2zfrN9Jwds36zfScSnEvDstFJpk3U+ZIBs39m8R/Ub4h8edMTE6l9VjvTJWL0ncS9O2b9ZvpODtm/Wb6TjzwYjeo8kzk/FFVTMCkzFe9HJZT6LE7etbHFw8LcQJWw9oo0sDZ0JuVP+4PUH/e4FC4buV1cY64JfyZkZSPSoLqfZpYfOOOzx81otFZnsl4/SvAx5MNslY1avb6xHftcuDBgx6b48Y/MjhQSSAALknoAOpOP1irueXFXYU4oo298qBeS36MV7H983X1B8BWnGvHVRV1ckkNRNFCPIiWOV0BUdGIUjdt233sQO7EF+UNZ8cqv4iX7+I3BiNJI8RVndWVV+7/ES/exqzJMwFRTwzr0ljWQfOUH/fGQcaP5KZj22VxqTcwu8R9jalH7jrhCSfMGDBioq7n1nMkFPTRxSvE7ysxMbspKohBF1INryLt6sUv+UNZ8cqv4iX7+H/8ACBrdVbBF8HBq9sjkf0jH04q7EahJflDWfHKr+Il+/g/KGs+OVX8RL9/HPluXS1EixQRtJI17ItrmwJPU26AnElW8HZhENUlFUAeIjLW9ei9vbgPCPiWtU3FbVD/1Mv3sMWTc1cypyNUwnTvSZR9jKAwPpN/VhIwYDUPAnHUGZodA7OZBeSFjcj9pT+kt9r7ekDC/z2ziSCjhWKR43km3ZHZTpVGJ3Ug9SuKT4WzlqKrhqFNtDjV6UJs4PrW/tse7FhfhC14NTSxX8yJpCL/rsAP9M4JpXX5Q1nxyq/iZfvYPyhrPjlV/Ey/exGax44+g4ipL8oaz45VfxMv3sH5Q1nxyq/iZfvYjcBOAkvyhrPjlV/Ey/ex70OcVssscQraq8jrGP8RL1Zgo/S9OIXWPHDNyypRNmtGnUCTtD/5aM4P0qMUX7zNrzT5VVOrFW7Ps1IJuC7BAQet/K64zV+OKn4zUfXyfexeXP2t0ZfHH8LOoPqVWf/Mq4oDCUh2/jip+M1H18n3sffxzU/Gaj6+T72OHH7WFjuFYjxCk4iuv8c1Pxqo+vk+9g/HVT8aqPr5fvY5ewf8AUb90/wBsHYN+o37p/tgG3l1WVE+Z0kbVE7KZdTAzSEEIrPYjVYjyemNNYz5yJy9mzIuVIEUDm5B6syqPsLYfeb/HDUMS09O1qmYE6u+NOmoftE3C+pj3b1JSXGnMmky8mPeacf8AKjI8nw7Ruierdt+mKmzrm7mM5PZslMvcI0DNb0s4N/WAuEJiSSSSSTckm5JPUk959OPmC6S1TxPWyEl62pN//ryAewBgB7MeC53VDpVVI9U8v3sccMbPfQrNbrpBNvXbH4v9nXEDPlXMHMqcjRWSOB+jKe0B9Ze7fQRi2+X3NSOtdaepVYahtkKk6JD4LfdG8FJN+4k7Yz7j6CQQQSCNwQbEEdCD3EYppsrFXc+s3kgp6ZIpZImeUsTG7KSqIQRdSDa7rt6Bht5d5+a6ghnb/iWKSfLQ6SfnW1fOxVX4QVZqrKeL4OEv9Y9v+3ior/8AKGs+OVX8RL9/B+UNZ8cqv4iX7+I3HtSUkkraYo3ka19MaMxsLXNlBNtxv6RiK7PyhrPjlV/ES/fx+4uJq1TcVtUP/Uy/01WOPGXJKpRdqWoUeLQSgfSVxwA36YB7yPmzmNOw7SRahO9ZVAPsdACD6Tq9WLt4K4xgzOIvFdXWwkia2pCenTqpsbMOvoIIGV8MXL3Omo8wp5FPks4ikHikjBTf1Gz+tRgaainjc+a+n5oP++IDMoM1W5p56KTwSWCVNvDWkrb/ADccjcyKMEgiUWNvMHd87EnlvGFHOQEnUMeivdD7NQF/ZjEZaT2RaHPfh8ikbtjnXoTqzmbVULBcyyx41JsJYZAyt8m9l9mq/ow48NcYUdeP8PMrMBcxnyXHrU729IuPTiZqadJUKSKrowsysAQR4EHYjFPcccpWjPunKyysp1dgGIYemBr3B/ZJ9R6DHI66b5i8q4qsNPSBYqjcsnRJfX+q5/WGx7/EK/AXMqaik9x5lr0IdHaODrhPhJ3sn7XUDfcdOvgLm4ykU+Zdx0iotYqRtaZe7fbUOneOpw48wuA4c0iEkZVKhV97lHRx1Cvbqp7j1W9xtcGBqr6KKqhKOFkjcXFj7QykfSCMUvxZwxJQyWN2iY+RJbr+y3gw+3qO8Dw5e8bTZVOaGvDLCG0+V1gJ7x4xHrtsL6htfF5VtJFURFHCvG49hHUEEfSCMcObDGSPi9DgdIX4t/Os98fePiztgwzcX8ISUTFlu8BOz23X0P4fK6H0HbCzjzLVms6mH2eHNTNSL453EjDDy9/8RpvW/wDoyYXsMPL3/wARpvW/+jJi4v8AuvrDj5n7fJ/W30leWDBgx7L8/cmbZjHTQyTynTHGpdj6AO7xJ6Ad5xlHiPOpK2plqZfOka4W/mqNlUegCw9O578WZz34q1OtBEdltJOR3nqiezzz60xUOJKwMetRTPGQHUqWVXAPerKGU+ogg4neAeGzmFbHAQezHlynwRSLj5xIX51+7DTz6y8R10MigBZIAoAHfGxH9GUYKrTFw/g85jZ6unJ6hJlH0o//AG8U9hz5QZj2OaweEoaE/OW6/wA6KMCWmMGDBissx82qztc2qj3IVjHzY1v/ADFsKGOzOazt6iea9xLNJIPUzlh9hxx4y0snkJR68xkk7ooG+l3UD7A+NBYpv8HyFUjq5mYDU6Ri5A8xSx/1B9GLFzrjShpVJmqogR+grBnPqRbtjSSqTn7lcUVVBLGoV50ftLbXKFLMfSQ5BPfpGKuwycfcVtmVUZtJSNV0RIeoUG92ttqYm5t6Bva5W8RYHZF/JHVvJHrOw+042TEtgB4C2Mrcv8u90ZlSR2uO1V29Ufvhv+5b241XhCSMZm5v1va5tUeEeiMeyME/zM2NM4yJxDWdtV1Et79pNIw9Rc6fsthJCPxY3Iej15kz22igc38CzKo+wt9GK5xdH4O9F5NZN4tHEPmhmP8AnX6MFlceDBgxWVJfhD1l5aOEHzUkkI+UVVT/ACt9uKhw+c7aztM1kX4KKOP7DJ/3MIeI1Axp7lRR9llNIP1kMn1jF/6MMZhOLNy7nNUQxRxJSQaY0VF8t+iqAPsGBK/sGKJ/PlVfFIP33wHnnU/FIP33/thtNL2xlfmJmZqcyqpCdhKYl9CxnQLesqW+ccaayOreamhlkUK8kaOyjopZQSB6r2xlrjGiaCvq42FiJ3PsZi6n2qwPtwkhD4kOHuw91Qe6f+B2q9r8m+9/2fH0XxH4MRWw8v7Ls17HR2Vho7O2m3dp07W9WFfmRwYuY0zBEjFSpBikba3lDUrMASVK3233se7GdMozyppTemqJIu8hGOk+tfNPtGHbKec1fFYTLDUDxZdDH5yeT/Li7TTupOR1Uf8AiVUCfJV3/roxM0nIuIf8Wtkb/wC3Gq/5i+JXh/nJRTkLOr0zHvbyk/fXcetgoxYtPOsih0ZWVhcMpBBHiCNiMBCcG8KRZbC0MLyurP2hMhUm5VVNtKqALKMULzerO1zap8I9EY9kak/zM2NM4yLxHWdtV1Mt7655GHqMh0/ZbCSEdi2vweaO89XLbzI0QH5bMT/pjFS4vv8AB/o9NDNIf+ZObepEUf5tWCytDFIfhAZPFG9PUIoWSUuklhbXpClWPiRci/XceAxdVTUJGpeR1RRuWYgAesnYYzpzd4ujzCqQQHVBApVX7nZiNbD9nyVAPfYnoRhKQRMdOWIWmiUdWkQD1lwBjmw08sMqNTmlMtrrG/bP6BH5Qv630D24KlKrz3+Uf6nHkcetV57/ACj/AFOPLHiy/Ra90J3IOLKmkICPqj+Ce5X5vevs29BxavDHF0FaLKdEoG8THf1qf0h6vaBijcfqKQqQykqwNwQbEHxBHTHNi5FqfGHnczovDyImYjq284+6zeZXLZK4NPThY6sDfuWWw6P4N3B/Ybi1q/5e8fTZZKaSsD9graSrA64D32HUp3lfavgbI4F44E9oKkgTdFfoJPQe4P8AYe7wx++ZHL6PMU7SO0dUo8l+5wP0JLd3g3VfSLg+lS8XjdXyPI4+Tj3mmSO3/dz1474LgzaBZI2UTBbwzjcMDuFYjzkN737r3HeDX3AnG02UynL8yVliU2VjuYr9LW8+I9QR07tthw8AcbzZRM1HWo4hDWZSLtCx6so/SQ9SBe99S3vvcHEXDVHm0C9oA4K3injI1KD3o24IO2xuD4Y04E6jpKgKlXjcXBFirAj6CCMIXEfLVXJekYRn4Jr6fmnqvq3HqwsQ5NnGRMTTf4yjuSYwCbeJ0Dykb0pqHeRhr4f5t0FR5MzGllGzJNsAfl+b+9pPoxi+Ot41aHY4/Ky8e3WxW19CNV8I1sZs1NIfSgDD+UnEnwLlFRHmFOzwSooL3Zo2AHvTjckW6kDFvUlXHKuqN0dfFGDD6Qce+OGOJWLRMT3PSydOZcmO1LUj9UTHj4jELxjxClBSS1DWJUWRf13OyL7T1PcAT3YmsZ35z8Ve66v3PG14aYldujSdHPzfMHp1+OO08QhVdU8sjySMWd2Lsx7yTcn/APmPHBjoy+RFlRpUMkasGaMG2sA3K3sbA9D6L4y00FyX4Y9yUXbOtpqmzm43VP8Alr9BLH0tbuxDfhC0N6elmt5krRk+h0v/AFjGOQc9R8QP14//AF4geOeaC5jSNTe5DGSysH7XVYqwPTQOouOvfiorfHvQVhgljmHWKRZB8xg3+2PDBiK2RDKGUMpuGAIPoIuMRvFdd7noqmbvjhkYesIbfbbEVyuzHt8rpWvcrH2R9cZKb+vTf244OdFZ2eUzAGxkZIx7ZFLD90NjTLNiLYAeGPuDHxjYXxlp8ZAeoB9mPqqB0GLqy/krC9NG7VE4maJWK3j0BygNvMvp1bdb278UuVI2YWI2I8COo9hxR8weA7zsB4+rBi7+QQp5IJbwxe6IZP8AiaF1lHF18q1+oceoDAe/JbgiSmDVlShSWRdEcbCzIhIJLDuZrDbqAPSQLVwYMVlHcSV3YUlRN8HC7/uoSP6YyIi2AHgMaX5x1vZZTUeMmiMfOkUN/LqxmnElYGNFcjaPs8rV7byyySH2N2Y+yMYzqTjV3AlF2GXUkZFisCavlFQW+0nCCU7gwY8K+pEUUkh6IjOfUoJP9MVGVeNq3tswrJPGdwPUjaF+xRiFwBy27bsdyfEnc/bgxGhgw1ctOHY8wrlgm1dmI3kbSbHawG46eUwxb/5mss/Vm+ubA2ztj0pqYyukY6yMqD1swUf1xoT8zWW/qz/XNjoy7lNl8MscqLLqjdZFvKSLqQRcd+4GGjZ5ijCqFHQAAezCFzO5djMQJoSqVSLpufNkUdFa3Qjezemx7rP+DFZZCznJp6R9FTC8TdBqGx+Sw8lvYTjhxsWrpkkUrIiuh6q4BB9YO2E3NuVGWT3IhMLHvhcr9C7p9mJpds2YMW9nXI6RQTSVQfwSZdJ/fW4/lGKtzbK5aWVoZ4zHInVTb2EEbEHuIwVx4buXXG0mWzqCxNK7WljO4UHrIg7mHU284XB3sQo4+P0OINeZ7XiGlnmvtHC8l/koT/tjIUYsAPRjRPHFW0XDvl+e9PDEfW+hW+wtjPGLKQMe8NbKgsksijwWRgPoBtjwxOfkdmHxGp+pf+2IqGnlZ93ZnI6FmLf1OPxieTgvMD0oan2xMP6jEzlXKjM5iNUKwr+tLIv9E1N9gxQkY0Pyc4NaigaeddNROB5J6xoN1U+DE+Ufmj9HHpwRysp6Flmlb3ROu6sy2RD4ou+/7RJPhbFgYJMs41Xnv8o/1OPLE1xjlTU1XKhHksxkQ+KsSdvUbr7MQuPGtExMxL9Ew3i+Otq90wMGDBjLkGLM4G471aaerbyuiSnv8Fc+Pg3f379azwHHJjyTSdw6vL4mPk06l49J8YXPx3wLBmaeV73OoskwG4/ZYfpL6O7uIxVGX5jmfDsvZzR9pSs3S5MbX74nt72x/VI33278NXBfHjQaYaklouiydWT0N3sv2j0jpaXvc0f6Ekbj0MrA/YRj08eSuSNw+L5fDycW/VvHZ4T4SX+FeO6OvAEUoWXvhksrj1Dow9K3GJXNeH6Wp/8AiKaGX0vGpI9RIuMKOecoMvnOqNXp26+9N5N/kMCo+bbHPRcEZrS7U2cFkHRJ4de3hdmYj2WxyuonI+W2WK2paRVbxR5F/wArjDDQZbFCLRrb1kk/SxJxBUEObjaWWhYeKxTA/wCpbDDT61W8rIT1JVSoH0scAq80uKvxfRMUNp5bxw+gkeU/zBv69I78Zlw0cx+KDmNa8in3lPe4R+yDu3rc7+rSO7CviNQMGHjlPweMwqi0q3poReQbjWx81Lj9427gB+li5fzZ5X8TT96T72BtmLBjTv5s8r+Jp+9J97B+bPK/iafvSfew0m2YsGJ3jnKRSZhUwKLIkl0HgrAOoHqDW9mILEVeX4PeY6qeppyd45RIB+zItv8ANGx9uPx+EPWWgpIb7tK0nsRNP/dwqcisx7PMjGTtPEy28WSzr/KH+nHVz/rdVfDF3RwX9sjtf7EXFTxVjjoy6k7aaKH4WRI/33C/7458NXKyj7XNaRbXCuZD6NCMwP7wX7MFagUW2GMv80cp9y5nUqBZZG7ZfVJ5R/n1j2Y1Dimvwhcp2pqoDoWgc+sa0+i0n72LKQpnD7yUzfsMyWMmy1CGI/KHlof5WX52ELHtR1bQyJKnnxusi+tWDD7RiK2LgxzZbWrPFHMhukiK6n0MAR/XHTisqn/CFrLUtNFfz5i59SIR/WQYozFo/hA1uqtgi+DgLe2Rz/tGMVdiNQ9qOlM0kcQ6yOsY+ewX/fGw0UAADoNhjLvLKj7bNaNbXAk7Q/8Alozg/SoxqTCEkYVeaVZ2WVVjfrRdn9YRH/8AnhqxWnP2t0ZfHH8LOoPqVWf+qr9OKjP+DBgxlpY3JPNaWlqKiWpnjh97VE1ta92Ja3q0L9Ixb/5wcs+P0/1gxlrBimmpfzg5Z8fp/rBjpy7jGhqJFihq4ZJGvpRXBJsCTYeoE+zGUcWLyIo9eZl+6KB29rMqj7C2G00fOanHtVlssUcMURWVCwkkDHdWswsGHQFTe/6WKuzDmfmkv/zXZjwijRftILfbi7OaHCZzGjKx27eI9pFfvNrFL9wYbevSe7GZZYyrFWBVlJDKRYgjqCD0I8MCHTmGaTz37aomkv8Aryu32EkYvjg/m1STRItXJ2E6qA5YHQxA3ZWFwL9bNYj09cZ8wYLpp2u5mZZEpPutH/ZjBcn90H7bYoXj/ib8ZVjVAQogVY0U2vpUk3a21yWJ26bDe1yuYMDQxMcI5G1dWQ04Fw7eWfBBu59Hk7D0kDvxwZbl8tRIsUEbSSN0RRv6z3ADvJsBjRvLPgRctiLOQ9TIB2jDoo6hE9AO5PefUABKB/CAq9FFTxDbXODb9lI2/wByuKHxa/4QtZeppYr+ZEzkfLcAf6ZxVGBCT4Xo+2raWL9eeMH1awW/lBxrjGaOTtH2ubQeEYeQ+xCo+1xjS+EJIwYMGKgwYMGAiOI+Hoq2PRKCCN0cecp9HiD3g7H6MVpmHLesQns9Eq9xDaT7Q2w9hOLiwY4cmCl+2Xf4vSOfjR1aTuPKVI/kHX/Af9SP72D8g6/4D/qR/exd2DHH+Dp5y7n59yP41+U+6kfyDr/gP+pH97B+Qdf8B/1I/vYu7Bh+Dp5yfn3I/jX5T7qR/IOv+A/6kf3sTHD+UZvRn3qK6E3MbSRlT7Nd1PpFvTfFrYMWOLWs7iZYydNZslerelZj0n3RWVZhO4AnpHibvIkjdfpDavsxK4MGOxEa8Xk3tFp3Ea9N/fYwp8yqSsno2p6JAzzeRIxdV0x/pAXO5bzfUW9GGzBiss2/mlzT4BPrk/vj4eUuafAJ9cn98aTwYml2geB+G1y+jjgWxYeVIw/Sc+cfV3D0AYnsGDFQYMGDAVBzX5fVdZWrPSxqytEqvd1XylZvE73Uj6MJn5pc0+AT65P740lgw0u1A8K8uM0paynnMKWjlVm9+Tzb2e2/6pbHdzD5f5jW5hPPHEpjbSEJlQeSsajoTt5QY+3F4YMDbNv5pc0+AT65P74c+U/AFXRVrT1UaqohZFs6sdTMngdvJU/Ti38GBsYW+YeQmuoJoEAMhAaO5A8tGDAXPS9tN/ScMmDBGbfzS5p8An1yf3wfmlzT4BPrk/vjSWDE0uyryzy6ppqCOCrQLJEWVbMrXS913HhfTb9nDVgwYqKS5j8A5jW5hNPFEpiIRUJlQGyoL7E7eVqwtfmlzT4BPrk/vjSWDE0u1PcqeX9ZRVxnqo1VBCyqRIrHUzJ3D9kNvi4cGDFQYrTnFwrWZgaZaZFZI9ZfU6ru2gL18AG+nFl4MBm780mafAx/XJj5+aTNPgY/rk/vjSWDE0u2bfzSZp8DH9cn98H5pc0+BT65P740lgw0bZt/NLmnwCfXJ/fFjcnOC6nL2qXqkVWkEapZ1bZdZbp03YfRizMGKbGFDjLl3SZidbgxT2t20dgT4awdn9u/gRhvwYIoLMuSdah95mglX9otGfosw+3EWeUmafAx/XJjSODE0u2d6Xk1mTHyvc6D9qVj9iocNGTcjkBBqqpn/YiUIPUWbUT7AMXBgxdG0XkHDtNRJopoVjB6kbs3ymN2b2nEpgwYIpfmdwJmFdmDzQxK0QREQmVBcAXOxNx5TNhV/NLmnwCfXJ/fGksGJpdqn5RcCVVDUyzVUareLs0s6t1cFuh280YtjBgxUGDBgwBgwYMAYMcWc5rFSQvPO+iNACzWJ6kAWA3JJIFh448sgzyCthE9O+uMkgEqy7g2OzAHASWDCdXcz8simMDVI1A6WKo5VT03cLp27yNh349eOeMoaKIKZ0jmmUmJmSR1AuAXIjVr2DXA2BO1x1wDZgxX/CXMGmanmM1Z25p7u8wgkQmMvaMsvZqNe+myg9L+OGF+MqMUXu8zf4a9teh7316Labar6tumAn8GIHiLjGjoY0epmCaxdF0sWYeIUAm2/U7Y86bjaikpHrVmvBGbO2hrqbgWK21X8od3eDgGLBiLiz+BqT3YH/w/ZmXWVYeSATfSRq7ulrnH44a4kp6+NpaZy6K+gkoy2awNrMAejDfAS+DEdn2dw0ULT1D6I1IBOlm3YgDZQSdziGyPmJl1XKIYakGRvNVkdNR8AXUAn0dcA1YMKed8x8vpJ3gnnZZUtqAila11DDdVI6MMS3DfEdPXxGWmcuiuUJKMvlAAkWYA9GG+AlsGE/NOZmW08zwSzsJIzpYCGVrHwuqEYBzNy3sO37duy7TstXYy+fp1Wtov5u9+mAcMGFbIeYeX1kohgqNUjearJIuqwuQpZQCbb2646+J+MaTL9AqpdBkBKgI7XC2uTpU2G464CewYiuIeIaehhE1Q+iMsFBCs1yQSBZQT0Bx5VnFNLFHTyvL5FSyJCQrHWXF02AuLjvNsBNYMK/EnMCgoZOynntJtdERnK36atIOm43sd7Y9a/jqhhpoqp5/eJjpjdUdrmxJFlUsCNJuCBYixwDHgwr8P8wcvrZRDT1GqQglVZHXVYXOnUoBIAJsN7A+GPHOuZWW0sxglqPfFNmCI7hT3hiqkXHeBuMA3YMQGecZUdJFFNNNaObeNlVnDC17jQDtYjfHJknMTLqtykNSC+ktpZHS4UEtp1KNVgCbDewOAasGEQc3cp6+6W+om+5jqreZ2WxCMvOw7SMSp7zKbqxIB2Ta+k7HfAOODEJwxxXS5gHalkLiMgMSjrYkXHnKL9O7HJxJx7Q0EohqZijlQ9hHI2xJAN1Ujqp2wDNgxFcPcR01dGZKWUSKDZtiCp/aVgGHtG+IKo5o5Wk3YmqGoHSWCOUBvbdwum37XQeOAcsGPgN9xhNruaWWQyPE9QweN2RgIZTZlYhhcJY7g7jAOeDCzUceUCUkdW89oZSRGSj6nKsVbSltRsQd7Wx50XMTL5aeWpWo97h09pdHDLqIC+SRcgk2BFxgGrBhEPN7KfjLfUTfcxN51xnR0k0UE8umWUAouhzszaVvYELc3G9uhwDBgxC8TcU0uXqjVUhQOSq2R2uQLnZQTjw4b41oq9itNOHcC5QqytbxAcAkbjcX64BhwYVeIeYeX0UvYzz++d6ojOV+VpBANt7dfRhhy2vjqIklhcPG4urDoR/72t3YDpwYV+IeYFBQzdjUzFJNIawikbY3tuqkd2Oyi4to5qWSrjnDQRAs7ANddIudSkagbb2tc4CcwYR05tZWSAKhySQAOwm6np+hh3ZgBc7AdTgPuDCbFzRyxphCKoaidIbQ+i5Nh5enTa/6XT04keOc69yU3ae6Ep7uF7R4mltcE2WNSCzG3iLDUe62AYcGIThOuaalWeSdJRJ5YdIzGgW1gArEsOhJ1G9yegsBEw80MsacQLVAsTpDaH0Ek2Hl6dNie/p6cA44MGEibmxlaOUapa6kqfeZjuDY7hN/ZgHfBiHq+J6WOk92NMPc5AIkUE31MFFgBcm5ta1+vhj0yriGnqKb3VE94LMdZVhshIa4IBFtJwEpgxBZfxdSTUklZHITTx6tTlHFtAu1lI1H2DHl+W1HqpU7U6qtQ0A7N/KDGwJ8nyR8q2AYsGObMa+OCNpZnWONBdnY2A/8AfS3fhe4f5iZfWzdhBPeQ30q0brqsLnSWUAm29utgdtjgFXmxmcU9XS5dLMkUN/dFS7OFFgG7NLnvYg7dfNPdhX4Nz54OG64qSJFm7NSNivbLEpI8CNTkenDrkHA9NVy1dVWqKiSWc6QQyhFVQFUWbewIF/2RiL4S4EV6bMqNpve5mRkISxjZWYqfOOqxVNtrhT44ioRVyylyamgrI5tVUgqTLBGhdfL1L5TdPJ8i2+2rHPxaT+M6GGlpmqlpqSLRTyWJYaWNpO7ZShPqx+8t4RnrqaSnmr3MFJtFEIltfpc+VcgKWABuRfYgbHv4oyGcZnPU09YYHNkGmO5VQiLYHX08gHpgJLj+MJkyf4SKkqKuWKJ440UEHtNYUkAE7J9pxXsMsqI+SyA3bMIh6Laij29BPZuPWTiwoclnqEy9amracpXdsWZOoTQFQeVsN23387ErxBwhG+d0tWG0k2Z00+c0YOlr32NtI6HzRgITgqJcwz2vnmUOtPeKJWAIWztGpAPojc+t2xycyMkpctyucUrswq6lNQLqVUoXk0qFAAA02t6B4Y9OJOG5qPMnNFWtT+7rl7RhtOpiW3J38osQRYi9gcdvFPL+KOnoKOOS0aytJIWS5lY6QzHcWuCR37WHdgPxx3UpDSZZlLSrEsqxe6HZgoWKILquT0LMNvEqR34/fISdR+MIUN1SYMpBuCra1Ug99xGN8S9JwdBXV9bUVoE41LFFGQQI1TUOobyr2v3WJbxx5cueGxRV9d2bjs3J0x6baAsjaRfUb2DWwHL+EFUkUMMK+dLONvEKjED94piD5r5VFBVZTFToqTXC3QAE2khERa3XytVj8rDBzfyR6qWkKzdkYdTr5GryiyEHzgNtA63649+DeCT24zKsqnq6gA9nqQKqbEXsCdwCbAWA1E2vvgEKjq55c2zCeHL0r/fWjKvYqg7TSjbg7kRezfF+UNFHCuiKNI1vfSihRfvNgLYoXKsgrKbWYMyaIyHU5WEeUd9z5fpP04vLh5XFLAJJDI/ZJqc9WOkXY+FzgSq/m9RRyZhllOkaAyzapSEALAyxjyiBvtr645+dEIWpy+mp4FJLtL2KKq9o2qMAGwtuFYX8PVhnzjIu2z6mqGk8mGOwj09SFlN76tt38P0RgzbIu2z+mqGk2hjsI9PWySm99W2736dwwChwZTNm2b+6zDFSpR6Q8KdSwMgW9lFzqvc+CAb9cLvMPM4sweuqTMl4njp6WLWNTICe0kC3uVJNwfAnww55fkclJLm7RT2NQHA97/4ZacgEeXuVErW6d2OrNOWNGmVgIgFQI4/8RZiS2pdR067WO4t3A+jAcXMh2rqXJ6aMjXVWlF+nkwDr6PfMK/BGZvVz5TQup/wtRK5v4KokQHwKsrrbu8nD3w9w+fdWVM0uoUlKyqNFtRIdNXnbbAbb9Me1BwWked1E6SFBJE7BVUAo8gUMytci9yzDbq2AQc5WsyutrJqiijqIaiRrvNGXRkZ2KhXG0ZIYKQfAC2wx18wc1SpjyZaanIjKmUUqDc2dF0Cw382QXtvcm2PWPhusknbK3zOVqfWS14wS1m1HcuW3O/Ui/dhr/JFEzmiZH0xUsAjSLTe4WOWxLX63e523tgFCvpKxqibNmofcCU0DFENrtJ2bohtZSTqkBJIAsgG+PfKMpgi4YqKiRFMs+o62F21Cfs47E77MNXrYnvOLmz3K0qqeWnkuElQoSOouOo9I6j1YpfIeDJqiT8WzVzmkp5C/ZrEF1HUSbHUStyxO+oC+wvgICraUxZJAIzNIiyTrDfz1epLIu/QFIiPQMM/ANEc2zRq9oYaeKnGhoU6sxRlGoaQDszXbbzQtjucNA4aX8ewzBgqU8IjjiCbACJgN79B2h2t3DByzyH3JWV9pNSyvcLptp0yyW31G+zkd3TAQWV5dDPxPUIIY+xp4fM0LpvojG62tfVK30Yhc5lkbPqlqegSsECCIQELoVRGgvYi2zFgB6fRh85f5H2dfmNS0mtpX2Gm2kGRza9zf9Ed3m4SJsiqoqupnp69oWmldm0xb2MjMFuX6C+AujI6JIol0wRwM6qzpGiqA2kXGwF7dL+jFZ0cK1fFNRrUOlPDazAEbJGNwdusr/RiweC0lFFCJpmnksxaRhYtd2tt3WFh7MVTJw5Ve7qp4K8wGpkcOVhBOkuSFDa7i3S62O2KF1673M+dtSeRET2C6dgNdQVGm3SyLKFt0B2xPcUZRBS8NUp7NBLKYpNekaizgu2/XZLr6hbDxHyxp48sloVdryESNOQLl1sVOm9tItbTfpfe5Jwn8G8JPXvHHWVbTU1EQscHZqFIGwBIO62AG9zba4BOILT4SVosvpRLfUlNHrv1uIhe+KU5YPNNNJJ+LY6qOoqFEs0gUiG7ansGB3Al1G3XbF58SoTSVCq2ljC4DWvYlCAbd9r3xSOVZJW0sfZ0+ZPEly2lIRa56nd/QPoxRN81shqoqymqqWlWWngjAWJYtaIwdy2qJd7HUpuO9e6wxPcqc6pswiqV9xQQuHRplRAUk1A6WsRsbo3k72IvffEPx7Q1lJWmanzGZBUBVKlQwULsANRta9yLAEajvuThv4O4VXLaGVUkMksitK8rDctp22udh6ybkm++IErk/QwT1GZ1UkcTRdr5GpVKqC8jm1xYAKU6d2EXjHNUq+1zHtlMzVQWKHWNSQRxsVcr1F2C9e+/62H/JuG2psjqKeOfyqiUq0nZ9FKIrLp1d6qR1/SOOzjPljRpQhYEEcoKAzWZi21muNQHldcBzczXFVmuUU43UkSsvirSKdx8mFvtxFcUvHS8QiSmRVENO00qoABdaeZmuB4r2d/WMemf5FOaunqIqvspYqaGNW7ENb3o3bymtvrbaxtfDnwdy9igSeWeVqmeqRlllcW8lx5SqLm19rm56DoBbAJXAuXRfiPMa2oVZJZhMS7AE7J3E9CZSxuO8jwGHDkbGwypC3RpJCvq1kf5gx9uEih4MnM75T+MHFIH1soiW7WN+uq4Ow8VvvpxduWUEdPDHDEumONQijwAFh6z6e/AVZw/TrWcS17yKrxxRlLMARcCNOhFv0ZMItNOIqfPDDtA8kcKAdLNVPpA9Ai1ewjDDS8L1RqajscwMPuuRu00w3JDOzWvrBFtR822J3i7gCKDLIaOCQqO37WSRk1GRhGw3AIsNxYDoFHrwHpyny93jSOpyqGOOOIOlS6IXlYsCDutxsSfRth446y+Woy+phg/4skRVRe2q/VbnYahdd9t8InAdLXLVwiXMZJYVDDsTGACBGQovqOwNj7MOPMXJ3qqJ1jqJKdkIk1JffTvpaxBtex2IsQDva2KKi4Szs0c1LRV+WR2WZezd4dMqsz2D3IIlAZuo8AbkgYmObWaRVdZJTPMkcdHTSS2ZwO0qGj97jW58ogFTt4sMdPB2RTV0y1tdVtUe47mKMxqo1DcElT0BUG1rkhbmwsZbhzl5Sy0sk1UoqKiZ5ZGlIZbEk+aoa1gRf1k4gUKrPmj4VhRSbyTPTsR+r2kshHqKqF9Rx0c08lhpMloIUjXtS63YKNTEwOZDfqbuV29XgMSmScBibJpqWSe5Sczxydn5pEaggrq3BGodR53owcC8MSV80VRXVbVC0ZCxRGNQLgixJB3AKg9LkhbkgWIWdPUGno2kc7xQFmJ8Ujuf6Yz1wrFVSZdNTQ5Y1Q1Q9xVEbJYKCFLLa4Kk31CxPTbe+uOacy0FTGG0mSMpqtewayna4vsTjw5dZUKXLoIQ2qwYlrWuWkZjtc264oqnOqVIUocnqKiONIY5KmqYuFHaPraOJSbXIL9O8EHux08HZto4Xrd7FDJF6jKEt9suGnhngWmqjU1VaoqZZp2YEhlCLYaUADb2G1/ADwxF8J8Dhsvr6NpiVldXVgltDLYrtq8oXjW+4vviDhqj7l4SAHnTgW9Paz6rfV49KaiDcRUVOPNoqREI8NELW+2VMc/AfCslW8cdTVvJTUbh0p9ACkg+TvqJsPA32uAQDj5xBkVQMyqaqCtMEjsVusVyFAVdNy/7C93dgJXnRK09Xl1BciOaUNIAet5FQH2Aufo8McfHdFGme5VDTRrGy9mzBFC+QJrgbeCJJt4H046uKuFpJcvpKtqtzV0t27YoCXvLqXa+xUgWO+1wQb7S3LjhctIczqp2qamQaVZkChBaxsAbXtttYAE7bk4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7" descr="data:image/jpeg;base64,/9j/4AAQSkZJRgABAQAAAQABAAD/2wCEAAkGBxQSEhUUExMWFhUXGB8YGRcYFhogIBwgHhgdHxweGyAeHSkhHSAlHxocITEiJjUrLi4uHB8zODMsNygtLisBCgoKDg0OFxAPFCwcHBwsLCwsNywsLCstNywsLCwsLC4yNSwsLCwyLSwsLCwsMDUsLCw3Ny4sLCw3LCw3Kyw3LP/AABEIAG0B0AMBIgACEQEDEQH/xAAcAAACAwEBAQEAAAAAAAAAAAAABgUHCAQDAQL/xABQEAACAQIEAwMFCgwEBAQHAAABAgMEEQAFEiEGBzETQVEiMmFxgRQjU1RygpGTodIIFRYXQlJikpSisdEksrPBM0OjwzWDhPA0RGNzwtPh/8QAGwEBAQEAAwEBAAAAAAAAAAAAAAECAwQFBgf/xAAtEQEAAgIBAAgEBwEAAAAAAAAAAQIDEQQFEiExQVFx0WGRscEUFSI0UnLwMv/aAAwDAQACEQMRAD8AvHBj8SRK3nKD6wDiJreE6GbeWjp3PiYUv9Nr4CZx5VNOsilXUMp6hgCPtwj5hynomuacz0j9dUEzgX+SxIt6BbCvmNNn2UeXHUGup13OtS5A/aUkyAelWYDvtgsfAy8R8uw13pJGRuvZMxKn5LdV9tx6sVtWxTQuY5Q6OOqsTf8AruPSNsWTwTzVpa4rHL/h5zsFZro5/Yfbc/qmx8L4auIeH4axNEq7jzXHnKfQf9jscdXLxot217Je1wumL45iub9VfPxj3UN2zfrN9Jwds36zfScSnEvDstFJpk3U+ZIBs39m8R/Ub4h8edMTE6l9VjvTJWL0ncS9O2b9ZvpODtm/Wb6TjzwYjeo8kzk/FFVTMCkzFe9HJZT6LE7etbHFw8LcQJWw9oo0sDZ0JuVP+4PUH/e4FC4buV1cY64JfyZkZSPSoLqfZpYfOOOzx81otFZnsl4/SvAx5MNslY1avb6xHftcuDBgx6b48Y/MjhQSSAALknoAOpOP1irueXFXYU4oo298qBeS36MV7H983X1B8BWnGvHVRV1ckkNRNFCPIiWOV0BUdGIUjdt233sQO7EF+UNZ8cqv4iX7+I3BiNJI8RVndWVV+7/ES/exqzJMwFRTwzr0ljWQfOUH/fGQcaP5KZj22VxqTcwu8R9jalH7jrhCSfMGDBioq7n1nMkFPTRxSvE7ysxMbspKohBF1INryLt6sUv+UNZ8cqv4iX7+H/8ACBrdVbBF8HBq9sjkf0jH04q7EahJflDWfHKr+Il+/g/KGs+OVX8RL9/HPluXS1EixQRtJI17ItrmwJPU26AnElW8HZhENUlFUAeIjLW9ei9vbgPCPiWtU3FbVD/1Mv3sMWTc1cypyNUwnTvSZR9jKAwPpN/VhIwYDUPAnHUGZodA7OZBeSFjcj9pT+kt9r7ekDC/z2ziSCjhWKR43km3ZHZTpVGJ3Ug9SuKT4WzlqKrhqFNtDjV6UJs4PrW/tse7FhfhC14NTSxX8yJpCL/rsAP9M4JpXX5Q1nxyq/iZfvYPyhrPjlV/Ey/exGax44+g4ipL8oaz45VfxMv3sH5Q1nxyq/iZfvYjcBOAkvyhrPjlV/Ey/ex70OcVssscQraq8jrGP8RL1Zgo/S9OIXWPHDNyypRNmtGnUCTtD/5aM4P0qMUX7zNrzT5VVOrFW7Ps1IJuC7BAQet/K64zV+OKn4zUfXyfexeXP2t0ZfHH8LOoPqVWf/Mq4oDCUh2/jip+M1H18n3sffxzU/Gaj6+T72OHH7WFjuFYjxCk4iuv8c1Pxqo+vk+9g/HVT8aqPr5fvY5ewf8AUb90/wBsHYN+o37p/tgG3l1WVE+Z0kbVE7KZdTAzSEEIrPYjVYjyemNNYz5yJy9mzIuVIEUDm5B6syqPsLYfeb/HDUMS09O1qmYE6u+NOmoftE3C+pj3b1JSXGnMmky8mPeacf8AKjI8nw7Ruierdt+mKmzrm7mM5PZslMvcI0DNb0s4N/WAuEJiSSSSSTckm5JPUk959OPmC6S1TxPWyEl62pN//ryAewBgB7MeC53VDpVVI9U8v3sccMbPfQrNbrpBNvXbH4v9nXEDPlXMHMqcjRWSOB+jKe0B9Ze7fQRi2+X3NSOtdaepVYahtkKk6JD4LfdG8FJN+4k7Yz7j6CQQQSCNwQbEEdCD3EYppsrFXc+s3kgp6ZIpZImeUsTG7KSqIQRdSDa7rt6Bht5d5+a6ghnb/iWKSfLQ6SfnW1fOxVX4QVZqrKeL4OEv9Y9v+3ior/8AKGs+OVX8RL9/B+UNZ8cqv4iX7+I3HtSUkkraYo3ka19MaMxsLXNlBNtxv6RiK7PyhrPjlV/ES/fx+4uJq1TcVtUP/Uy/01WOPGXJKpRdqWoUeLQSgfSVxwA36YB7yPmzmNOw7SRahO9ZVAPsdACD6Tq9WLt4K4xgzOIvFdXWwkia2pCenTqpsbMOvoIIGV8MXL3Omo8wp5FPks4ikHikjBTf1Gz+tRgaainjc+a+n5oP++IDMoM1W5p56KTwSWCVNvDWkrb/ADccjcyKMEgiUWNvMHd87EnlvGFHOQEnUMeivdD7NQF/ZjEZaT2RaHPfh8ikbtjnXoTqzmbVULBcyyx41JsJYZAyt8m9l9mq/ow48NcYUdeP8PMrMBcxnyXHrU729IuPTiZqadJUKSKrowsysAQR4EHYjFPcccpWjPunKyysp1dgGIYemBr3B/ZJ9R6DHI66b5i8q4qsNPSBYqjcsnRJfX+q5/WGx7/EK/AXMqaik9x5lr0IdHaODrhPhJ3sn7XUDfcdOvgLm4ykU+Zdx0iotYqRtaZe7fbUOneOpw48wuA4c0iEkZVKhV97lHRx1Cvbqp7j1W9xtcGBqr6KKqhKOFkjcXFj7QykfSCMUvxZwxJQyWN2iY+RJbr+y3gw+3qO8Dw5e8bTZVOaGvDLCG0+V1gJ7x4xHrtsL6htfF5VtJFURFHCvG49hHUEEfSCMcObDGSPi9DgdIX4t/Os98fePiztgwzcX8ISUTFlu8BOz23X0P4fK6H0HbCzjzLVms6mH2eHNTNSL453EjDDy9/8RpvW/wDoyYXsMPL3/wARpvW/+jJi4v8AuvrDj5n7fJ/W30leWDBgx7L8/cmbZjHTQyTynTHGpdj6AO7xJ6Ad5xlHiPOpK2plqZfOka4W/mqNlUegCw9O578WZz34q1OtBEdltJOR3nqiezzz60xUOJKwMetRTPGQHUqWVXAPerKGU+ogg4neAeGzmFbHAQezHlynwRSLj5xIX51+7DTz6y8R10MigBZIAoAHfGxH9GUYKrTFw/g85jZ6unJ6hJlH0o//AG8U9hz5QZj2OaweEoaE/OW6/wA6KMCWmMGDBissx82qztc2qj3IVjHzY1v/ADFsKGOzOazt6iea9xLNJIPUzlh9hxx4y0snkJR68xkk7ooG+l3UD7A+NBYpv8HyFUjq5mYDU6Ri5A8xSx/1B9GLFzrjShpVJmqogR+grBnPqRbtjSSqTn7lcUVVBLGoV50ftLbXKFLMfSQ5BPfpGKuwycfcVtmVUZtJSNV0RIeoUG92ttqYm5t6Bva5W8RYHZF/JHVvJHrOw+042TEtgB4C2Mrcv8u90ZlSR2uO1V29Ufvhv+5b241XhCSMZm5v1va5tUeEeiMeyME/zM2NM4yJxDWdtV1Et79pNIw9Rc6fsthJCPxY3Iej15kz22igc38CzKo+wt9GK5xdH4O9F5NZN4tHEPmhmP8AnX6MFlceDBgxWVJfhD1l5aOEHzUkkI+UVVT/ACt9uKhw+c7aztM1kX4KKOP7DJ/3MIeI1Axp7lRR9llNIP1kMn1jF/6MMZhOLNy7nNUQxRxJSQaY0VF8t+iqAPsGBK/sGKJ/PlVfFIP33wHnnU/FIP33/thtNL2xlfmJmZqcyqpCdhKYl9CxnQLesqW+ccaayOreamhlkUK8kaOyjopZQSB6r2xlrjGiaCvq42FiJ3PsZi6n2qwPtwkhD4kOHuw91Qe6f+B2q9r8m+9/2fH0XxH4MRWw8v7Ls17HR2Vho7O2m3dp07W9WFfmRwYuY0zBEjFSpBikba3lDUrMASVK3233se7GdMozyppTemqJIu8hGOk+tfNPtGHbKec1fFYTLDUDxZdDH5yeT/Li7TTupOR1Uf8AiVUCfJV3/roxM0nIuIf8Wtkb/wC3Gq/5i+JXh/nJRTkLOr0zHvbyk/fXcetgoxYtPOsih0ZWVhcMpBBHiCNiMBCcG8KRZbC0MLyurP2hMhUm5VVNtKqALKMULzerO1zap8I9EY9kak/zM2NM4yLxHWdtV1Mt7655GHqMh0/ZbCSEdi2vweaO89XLbzI0QH5bMT/pjFS4vv8AB/o9NDNIf+ZObepEUf5tWCytDFIfhAZPFG9PUIoWSUuklhbXpClWPiRci/XceAxdVTUJGpeR1RRuWYgAesnYYzpzd4ujzCqQQHVBApVX7nZiNbD9nyVAPfYnoRhKQRMdOWIWmiUdWkQD1lwBjmw08sMqNTmlMtrrG/bP6BH5Qv630D24KlKrz3+Uf6nHkcetV57/ACj/AFOPLHiy/Ra90J3IOLKmkICPqj+Ce5X5vevs29BxavDHF0FaLKdEoG8THf1qf0h6vaBijcfqKQqQykqwNwQbEHxBHTHNi5FqfGHnczovDyImYjq284+6zeZXLZK4NPThY6sDfuWWw6P4N3B/Ybi1q/5e8fTZZKaSsD9graSrA64D32HUp3lfavgbI4F44E9oKkgTdFfoJPQe4P8AYe7wx++ZHL6PMU7SO0dUo8l+5wP0JLd3g3VfSLg+lS8XjdXyPI4+Tj3mmSO3/dz1474LgzaBZI2UTBbwzjcMDuFYjzkN737r3HeDX3AnG02UynL8yVliU2VjuYr9LW8+I9QR07tthw8AcbzZRM1HWo4hDWZSLtCx6so/SQ9SBe99S3vvcHEXDVHm0C9oA4K3injI1KD3o24IO2xuD4Y04E6jpKgKlXjcXBFirAj6CCMIXEfLVXJekYRn4Jr6fmnqvq3HqwsQ5NnGRMTTf4yjuSYwCbeJ0Dykb0pqHeRhr4f5t0FR5MzGllGzJNsAfl+b+9pPoxi+Ot41aHY4/Ky8e3WxW19CNV8I1sZs1NIfSgDD+UnEnwLlFRHmFOzwSooL3Zo2AHvTjckW6kDFvUlXHKuqN0dfFGDD6Qce+OGOJWLRMT3PSydOZcmO1LUj9UTHj4jELxjxClBSS1DWJUWRf13OyL7T1PcAT3YmsZ35z8Ve66v3PG14aYldujSdHPzfMHp1+OO08QhVdU8sjySMWd2Lsx7yTcn/APmPHBjoy+RFlRpUMkasGaMG2sA3K3sbA9D6L4y00FyX4Y9yUXbOtpqmzm43VP8Alr9BLH0tbuxDfhC0N6elmt5krRk+h0v/AFjGOQc9R8QP14//AF4geOeaC5jSNTe5DGSysH7XVYqwPTQOouOvfiorfHvQVhgljmHWKRZB8xg3+2PDBiK2RDKGUMpuGAIPoIuMRvFdd7noqmbvjhkYesIbfbbEVyuzHt8rpWvcrH2R9cZKb+vTf244OdFZ2eUzAGxkZIx7ZFLD90NjTLNiLYAeGPuDHxjYXxlp8ZAeoB9mPqqB0GLqy/krC9NG7VE4maJWK3j0BygNvMvp1bdb278UuVI2YWI2I8COo9hxR8weA7zsB4+rBi7+QQp5IJbwxe6IZP8AiaF1lHF18q1+oceoDAe/JbgiSmDVlShSWRdEcbCzIhIJLDuZrDbqAPSQLVwYMVlHcSV3YUlRN8HC7/uoSP6YyIi2AHgMaX5x1vZZTUeMmiMfOkUN/LqxmnElYGNFcjaPs8rV7byyySH2N2Y+yMYzqTjV3AlF2GXUkZFisCavlFQW+0nCCU7gwY8K+pEUUkh6IjOfUoJP9MVGVeNq3tswrJPGdwPUjaF+xRiFwBy27bsdyfEnc/bgxGhgw1ctOHY8wrlgm1dmI3kbSbHawG46eUwxb/5mss/Vm+ubA2ztj0pqYyukY6yMqD1swUf1xoT8zWW/qz/XNjoy7lNl8MscqLLqjdZFvKSLqQRcd+4GGjZ5ijCqFHQAAezCFzO5djMQJoSqVSLpufNkUdFa3Qjezemx7rP+DFZZCznJp6R9FTC8TdBqGx+Sw8lvYTjhxsWrpkkUrIiuh6q4BB9YO2E3NuVGWT3IhMLHvhcr9C7p9mJpds2YMW9nXI6RQTSVQfwSZdJ/fW4/lGKtzbK5aWVoZ4zHInVTb2EEbEHuIwVx4buXXG0mWzqCxNK7WljO4UHrIg7mHU284XB3sQo4+P0OINeZ7XiGlnmvtHC8l/koT/tjIUYsAPRjRPHFW0XDvl+e9PDEfW+hW+wtjPGLKQMe8NbKgsksijwWRgPoBtjwxOfkdmHxGp+pf+2IqGnlZ93ZnI6FmLf1OPxieTgvMD0oan2xMP6jEzlXKjM5iNUKwr+tLIv9E1N9gxQkY0Pyc4NaigaeddNROB5J6xoN1U+DE+Ufmj9HHpwRysp6Flmlb3ROu6sy2RD4ou+/7RJPhbFgYJMs41Xnv8o/1OPLE1xjlTU1XKhHksxkQ+KsSdvUbr7MQuPGtExMxL9Ew3i+Otq90wMGDBjLkGLM4G471aaerbyuiSnv8Fc+Pg3f379azwHHJjyTSdw6vL4mPk06l49J8YXPx3wLBmaeV73OoskwG4/ZYfpL6O7uIxVGX5jmfDsvZzR9pSs3S5MbX74nt72x/VI33278NXBfHjQaYaklouiydWT0N3sv2j0jpaXvc0f6Ekbj0MrA/YRj08eSuSNw+L5fDycW/VvHZ4T4SX+FeO6OvAEUoWXvhksrj1Dow9K3GJXNeH6Wp/8AiKaGX0vGpI9RIuMKOecoMvnOqNXp26+9N5N/kMCo+bbHPRcEZrS7U2cFkHRJ4de3hdmYj2WxyuonI+W2WK2paRVbxR5F/wArjDDQZbFCLRrb1kk/SxJxBUEObjaWWhYeKxTA/wCpbDDT61W8rIT1JVSoH0scAq80uKvxfRMUNp5bxw+gkeU/zBv69I78Zlw0cx+KDmNa8in3lPe4R+yDu3rc7+rSO7CviNQMGHjlPweMwqi0q3poReQbjWx81Lj9427gB+li5fzZ5X8TT96T72BtmLBjTv5s8r+Jp+9J97B+bPK/iafvSfew0m2YsGJ3jnKRSZhUwKLIkl0HgrAOoHqDW9mILEVeX4PeY6qeppyd45RIB+zItv8ANGx9uPx+EPWWgpIb7tK0nsRNP/dwqcisx7PMjGTtPEy28WSzr/KH+nHVz/rdVfDF3RwX9sjtf7EXFTxVjjoy6k7aaKH4WRI/33C/7458NXKyj7XNaRbXCuZD6NCMwP7wX7MFagUW2GMv80cp9y5nUqBZZG7ZfVJ5R/n1j2Y1Dimvwhcp2pqoDoWgc+sa0+i0n72LKQpnD7yUzfsMyWMmy1CGI/KHlof5WX52ELHtR1bQyJKnnxusi+tWDD7RiK2LgxzZbWrPFHMhukiK6n0MAR/XHTisqn/CFrLUtNFfz5i59SIR/WQYozFo/hA1uqtgi+DgLe2Rz/tGMVdiNQ9qOlM0kcQ6yOsY+ewX/fGw0UAADoNhjLvLKj7bNaNbXAk7Q/8Alozg/SoxqTCEkYVeaVZ2WVVjfrRdn9YRH/8AnhqxWnP2t0ZfHH8LOoPqVWf+qr9OKjP+DBgxlpY3JPNaWlqKiWpnjh97VE1ta92Ja3q0L9Ixb/5wcs+P0/1gxlrBimmpfzg5Z8fp/rBjpy7jGhqJFihq4ZJGvpRXBJsCTYeoE+zGUcWLyIo9eZl+6KB29rMqj7C2G00fOanHtVlssUcMURWVCwkkDHdWswsGHQFTe/6WKuzDmfmkv/zXZjwijRftILfbi7OaHCZzGjKx27eI9pFfvNrFL9wYbevSe7GZZYyrFWBVlJDKRYgjqCD0I8MCHTmGaTz37aomkv8Aryu32EkYvjg/m1STRItXJ2E6qA5YHQxA3ZWFwL9bNYj09cZ8wYLpp2u5mZZEpPutH/ZjBcn90H7bYoXj/ib8ZVjVAQogVY0U2vpUk3a21yWJ26bDe1yuYMDQxMcI5G1dWQ04Fw7eWfBBu59Hk7D0kDvxwZbl8tRIsUEbSSN0RRv6z3ADvJsBjRvLPgRctiLOQ9TIB2jDoo6hE9AO5PefUABKB/CAq9FFTxDbXODb9lI2/wByuKHxa/4QtZeppYr+ZEzkfLcAf6ZxVGBCT4Xo+2raWL9eeMH1awW/lBxrjGaOTtH2ubQeEYeQ+xCo+1xjS+EJIwYMGKgwYMGAiOI+Hoq2PRKCCN0cecp9HiD3g7H6MVpmHLesQns9Eq9xDaT7Q2w9hOLiwY4cmCl+2Xf4vSOfjR1aTuPKVI/kHX/Af9SP72D8g6/4D/qR/exd2DHH+Dp5y7n59yP41+U+6kfyDr/gP+pH97B+Qdf8B/1I/vYu7Bh+Dp5yfn3I/jX5T7qR/IOv+A/6kf3sTHD+UZvRn3qK6E3MbSRlT7Nd1PpFvTfFrYMWOLWs7iZYydNZslerelZj0n3RWVZhO4AnpHibvIkjdfpDavsxK4MGOxEa8Xk3tFp3Ea9N/fYwp8yqSsno2p6JAzzeRIxdV0x/pAXO5bzfUW9GGzBiss2/mlzT4BPrk/vj4eUuafAJ9cn98aTwYml2geB+G1y+jjgWxYeVIw/Sc+cfV3D0AYnsGDFQYMGDAVBzX5fVdZWrPSxqytEqvd1XylZvE73Uj6MJn5pc0+AT65P740lgw0u1A8K8uM0paynnMKWjlVm9+Tzb2e2/6pbHdzD5f5jW5hPPHEpjbSEJlQeSsajoTt5QY+3F4YMDbNv5pc0+AT65P74c+U/AFXRVrT1UaqohZFs6sdTMngdvJU/Ti38GBsYW+YeQmuoJoEAMhAaO5A8tGDAXPS9tN/ScMmDBGbfzS5p8An1yf3wfmlzT4BPrk/vjSWDE0uyryzy6ppqCOCrQLJEWVbMrXS913HhfTb9nDVgwYqKS5j8A5jW5hNPFEpiIRUJlQGyoL7E7eVqwtfmlzT4BPrk/vjSWDE0u1PcqeX9ZRVxnqo1VBCyqRIrHUzJ3D9kNvi4cGDFQYrTnFwrWZgaZaZFZI9ZfU6ru2gL18AG+nFl4MBm780mafAx/XJj5+aTNPgY/rk/vjSWDE0u2bfzSZp8DH9cn98H5pc0+BT65P740lgw0bZt/NLmnwCfXJ/fFjcnOC6nL2qXqkVWkEapZ1bZdZbp03YfRizMGKbGFDjLl3SZidbgxT2t20dgT4awdn9u/gRhvwYIoLMuSdah95mglX9otGfosw+3EWeUmafAx/XJjSODE0u2d6Xk1mTHyvc6D9qVj9iocNGTcjkBBqqpn/YiUIPUWbUT7AMXBgxdG0XkHDtNRJopoVjB6kbs3ymN2b2nEpgwYIpfmdwJmFdmDzQxK0QREQmVBcAXOxNx5TNhV/NLmnwCfXJ/fGksGJpdqn5RcCVVDUyzVUareLs0s6t1cFuh280YtjBgxUGDBgwBgwYMAYMcWc5rFSQvPO+iNACzWJ6kAWA3JJIFh448sgzyCthE9O+uMkgEqy7g2OzAHASWDCdXcz8simMDVI1A6WKo5VT03cLp27yNh349eOeMoaKIKZ0jmmUmJmSR1AuAXIjVr2DXA2BO1x1wDZgxX/CXMGmanmM1Z25p7u8wgkQmMvaMsvZqNe+myg9L+OGF+MqMUXu8zf4a9teh7316Labar6tumAn8GIHiLjGjoY0epmCaxdF0sWYeIUAm2/U7Y86bjaikpHrVmvBGbO2hrqbgWK21X8od3eDgGLBiLiz+BqT3YH/w/ZmXWVYeSATfSRq7ulrnH44a4kp6+NpaZy6K+gkoy2awNrMAejDfAS+DEdn2dw0ULT1D6I1IBOlm3YgDZQSdziGyPmJl1XKIYakGRvNVkdNR8AXUAn0dcA1YMKed8x8vpJ3gnnZZUtqAila11DDdVI6MMS3DfEdPXxGWmcuiuUJKMvlAAkWYA9GG+AlsGE/NOZmW08zwSzsJIzpYCGVrHwuqEYBzNy3sO37duy7TstXYy+fp1Wtov5u9+mAcMGFbIeYeX1kohgqNUjearJIuqwuQpZQCbb2646+J+MaTL9AqpdBkBKgI7XC2uTpU2G464CewYiuIeIaehhE1Q+iMsFBCs1yQSBZQT0Bx5VnFNLFHTyvL5FSyJCQrHWXF02AuLjvNsBNYMK/EnMCgoZOynntJtdERnK36atIOm43sd7Y9a/jqhhpoqp5/eJjpjdUdrmxJFlUsCNJuCBYixwDHgwr8P8wcvrZRDT1GqQglVZHXVYXOnUoBIAJsN7A+GPHOuZWW0sxglqPfFNmCI7hT3hiqkXHeBuMA3YMQGecZUdJFFNNNaObeNlVnDC17jQDtYjfHJknMTLqtykNSC+ktpZHS4UEtp1KNVgCbDewOAasGEQc3cp6+6W+om+5jqreZ2WxCMvOw7SMSp7zKbqxIB2Ta+k7HfAOODEJwxxXS5gHalkLiMgMSjrYkXHnKL9O7HJxJx7Q0EohqZijlQ9hHI2xJAN1Ujqp2wDNgxFcPcR01dGZKWUSKDZtiCp/aVgGHtG+IKo5o5Wk3YmqGoHSWCOUBvbdwum37XQeOAcsGPgN9xhNruaWWQyPE9QweN2RgIZTZlYhhcJY7g7jAOeDCzUceUCUkdW89oZSRGSj6nKsVbSltRsQd7Wx50XMTL5aeWpWo97h09pdHDLqIC+SRcgk2BFxgGrBhEPN7KfjLfUTfcxN51xnR0k0UE8umWUAouhzszaVvYELc3G9uhwDBgxC8TcU0uXqjVUhQOSq2R2uQLnZQTjw4b41oq9itNOHcC5QqytbxAcAkbjcX64BhwYVeIeYeX0UvYzz++d6ojOV+VpBANt7dfRhhy2vjqIklhcPG4urDoR/72t3YDpwYV+IeYFBQzdjUzFJNIawikbY3tuqkd2Oyi4to5qWSrjnDQRAs7ANddIudSkagbb2tc4CcwYR05tZWSAKhySQAOwm6np+hh3ZgBc7AdTgPuDCbFzRyxphCKoaidIbQ+i5Nh5enTa/6XT04keOc69yU3ae6Ep7uF7R4mltcE2WNSCzG3iLDUe62AYcGIThOuaalWeSdJRJ5YdIzGgW1gArEsOhJ1G9yegsBEw80MsacQLVAsTpDaH0Ek2Hl6dNie/p6cA44MGEibmxlaOUapa6kqfeZjuDY7hN/ZgHfBiHq+J6WOk92NMPc5AIkUE31MFFgBcm5ta1+vhj0yriGnqKb3VE94LMdZVhshIa4IBFtJwEpgxBZfxdSTUklZHITTx6tTlHFtAu1lI1H2DHl+W1HqpU7U6qtQ0A7N/KDGwJ8nyR8q2AYsGObMa+OCNpZnWONBdnY2A/8AfS3fhe4f5iZfWzdhBPeQ30q0brqsLnSWUAm29utgdtjgFXmxmcU9XS5dLMkUN/dFS7OFFgG7NLnvYg7dfNPdhX4Nz54OG64qSJFm7NSNivbLEpI8CNTkenDrkHA9NVy1dVWqKiSWc6QQyhFVQFUWbewIF/2RiL4S4EV6bMqNpve5mRkISxjZWYqfOOqxVNtrhT44ioRVyylyamgrI5tVUgqTLBGhdfL1L5TdPJ8i2+2rHPxaT+M6GGlpmqlpqSLRTyWJYaWNpO7ZShPqx+8t4RnrqaSnmr3MFJtFEIltfpc+VcgKWABuRfYgbHv4oyGcZnPU09YYHNkGmO5VQiLYHX08gHpgJLj+MJkyf4SKkqKuWKJ440UEHtNYUkAE7J9pxXsMsqI+SyA3bMIh6Laij29BPZuPWTiwoclnqEy9amracpXdsWZOoTQFQeVsN23387ErxBwhG+d0tWG0k2Z00+c0YOlr32NtI6HzRgITgqJcwz2vnmUOtPeKJWAIWztGpAPojc+t2xycyMkpctyucUrswq6lNQLqVUoXk0qFAAA02t6B4Y9OJOG5qPMnNFWtT+7rl7RhtOpiW3J38osQRYi9gcdvFPL+KOnoKOOS0aytJIWS5lY6QzHcWuCR37WHdgPxx3UpDSZZlLSrEsqxe6HZgoWKILquT0LMNvEqR34/fISdR+MIUN1SYMpBuCra1Ug99xGN8S9JwdBXV9bUVoE41LFFGQQI1TUOobyr2v3WJbxx5cueGxRV9d2bjs3J0x6baAsjaRfUb2DWwHL+EFUkUMMK+dLONvEKjED94piD5r5VFBVZTFToqTXC3QAE2khERa3XytVj8rDBzfyR6qWkKzdkYdTr5GryiyEHzgNtA63649+DeCT24zKsqnq6gA9nqQKqbEXsCdwCbAWA1E2vvgEKjq55c2zCeHL0r/fWjKvYqg7TSjbg7kRezfF+UNFHCuiKNI1vfSihRfvNgLYoXKsgrKbWYMyaIyHU5WEeUd9z5fpP04vLh5XFLAJJDI/ZJqc9WOkXY+FzgSq/m9RRyZhllOkaAyzapSEALAyxjyiBvtr645+dEIWpy+mp4FJLtL2KKq9o2qMAGwtuFYX8PVhnzjIu2z6mqGk8mGOwj09SFlN76tt38P0RgzbIu2z+mqGk2hjsI9PWySm99W2736dwwChwZTNm2b+6zDFSpR6Q8KdSwMgW9lFzqvc+CAb9cLvMPM4sweuqTMl4njp6WLWNTICe0kC3uVJNwfAnww55fkclJLm7RT2NQHA97/4ZacgEeXuVErW6d2OrNOWNGmVgIgFQI4/8RZiS2pdR067WO4t3A+jAcXMh2rqXJ6aMjXVWlF+nkwDr6PfMK/BGZvVz5TQup/wtRK5v4KokQHwKsrrbu8nD3w9w+fdWVM0uoUlKyqNFtRIdNXnbbAbb9Me1BwWked1E6SFBJE7BVUAo8gUMytci9yzDbq2AQc5WsyutrJqiijqIaiRrvNGXRkZ2KhXG0ZIYKQfAC2wx18wc1SpjyZaanIjKmUUqDc2dF0Cw382QXtvcm2PWPhusknbK3zOVqfWS14wS1m1HcuW3O/Ui/dhr/JFEzmiZH0xUsAjSLTe4WOWxLX63e523tgFCvpKxqibNmofcCU0DFENrtJ2bohtZSTqkBJIAsgG+PfKMpgi4YqKiRFMs+o62F21Cfs47E77MNXrYnvOLmz3K0qqeWnkuElQoSOouOo9I6j1YpfIeDJqiT8WzVzmkp5C/ZrEF1HUSbHUStyxO+oC+wvgICraUxZJAIzNIiyTrDfz1epLIu/QFIiPQMM/ANEc2zRq9oYaeKnGhoU6sxRlGoaQDszXbbzQtjucNA4aX8ewzBgqU8IjjiCbACJgN79B2h2t3DByzyH3JWV9pNSyvcLptp0yyW31G+zkd3TAQWV5dDPxPUIIY+xp4fM0LpvojG62tfVK30Yhc5lkbPqlqegSsECCIQELoVRGgvYi2zFgB6fRh85f5H2dfmNS0mtpX2Gm2kGRza9zf9Ed3m4SJsiqoqupnp69oWmldm0xb2MjMFuX6C+AujI6JIol0wRwM6qzpGiqA2kXGwF7dL+jFZ0cK1fFNRrUOlPDazAEbJGNwdusr/RiweC0lFFCJpmnksxaRhYtd2tt3WFh7MVTJw5Ve7qp4K8wGpkcOVhBOkuSFDa7i3S62O2KF1673M+dtSeRET2C6dgNdQVGm3SyLKFt0B2xPcUZRBS8NUp7NBLKYpNekaizgu2/XZLr6hbDxHyxp48sloVdryESNOQLl1sVOm9tItbTfpfe5Jwn8G8JPXvHHWVbTU1EQscHZqFIGwBIO62AG9zba4BOILT4SVosvpRLfUlNHrv1uIhe+KU5YPNNNJJ+LY6qOoqFEs0gUiG7ansGB3Al1G3XbF58SoTSVCq2ljC4DWvYlCAbd9r3xSOVZJW0sfZ0+ZPEly2lIRa56nd/QPoxRN81shqoqymqqWlWWngjAWJYtaIwdy2qJd7HUpuO9e6wxPcqc6pswiqV9xQQuHRplRAUk1A6WsRsbo3k72IvffEPx7Q1lJWmanzGZBUBVKlQwULsANRta9yLAEajvuThv4O4VXLaGVUkMksitK8rDctp22udh6ybkm++IErk/QwT1GZ1UkcTRdr5GpVKqC8jm1xYAKU6d2EXjHNUq+1zHtlMzVQWKHWNSQRxsVcr1F2C9e+/62H/JuG2psjqKeOfyqiUq0nZ9FKIrLp1d6qR1/SOOzjPljRpQhYEEcoKAzWZi21muNQHldcBzczXFVmuUU43UkSsvirSKdx8mFvtxFcUvHS8QiSmRVENO00qoABdaeZmuB4r2d/WMemf5FOaunqIqvspYqaGNW7ENb3o3bymtvrbaxtfDnwdy9igSeWeVqmeqRlllcW8lx5SqLm19rm56DoBbAJXAuXRfiPMa2oVZJZhMS7AE7J3E9CZSxuO8jwGHDkbGwypC3RpJCvq1kf5gx9uEih4MnM75T+MHFIH1soiW7WN+uq4Ow8VvvpxduWUEdPDHDEumONQijwAFh6z6e/AVZw/TrWcS17yKrxxRlLMARcCNOhFv0ZMItNOIqfPDDtA8kcKAdLNVPpA9Ai1ewjDDS8L1RqajscwMPuuRu00w3JDOzWvrBFtR822J3i7gCKDLIaOCQqO37WSRk1GRhGw3AIsNxYDoFHrwHpyny93jSOpyqGOOOIOlS6IXlYsCDutxsSfRth446y+Woy+phg/4skRVRe2q/VbnYahdd9t8InAdLXLVwiXMZJYVDDsTGACBGQovqOwNj7MOPMXJ3qqJ1jqJKdkIk1JffTvpaxBtex2IsQDva2KKi4Szs0c1LRV+WR2WZezd4dMqsz2D3IIlAZuo8AbkgYmObWaRVdZJTPMkcdHTSS2ZwO0qGj97jW58ogFTt4sMdPB2RTV0y1tdVtUe47mKMxqo1DcElT0BUG1rkhbmwsZbhzl5Sy0sk1UoqKiZ5ZGlIZbEk+aoa1gRf1k4gUKrPmj4VhRSbyTPTsR+r2kshHqKqF9Rx0c08lhpMloIUjXtS63YKNTEwOZDfqbuV29XgMSmScBibJpqWSe5Sczxydn5pEaggrq3BGodR53owcC8MSV80VRXVbVC0ZCxRGNQLgixJB3AKg9LkhbkgWIWdPUGno2kc7xQFmJ8Ujuf6Yz1wrFVSZdNTQ5Y1Q1Q9xVEbJYKCFLLa4Kk31CxPTbe+uOacy0FTGG0mSMpqtewayna4vsTjw5dZUKXLoIQ2qwYlrWuWkZjtc264oqnOqVIUocnqKiONIY5KmqYuFHaPraOJSbXIL9O8EHux08HZto4Xrd7FDJF6jKEt9suGnhngWmqjU1VaoqZZp2YEhlCLYaUADb2G1/ADwxF8J8Dhsvr6NpiVldXVgltDLYrtq8oXjW+4vviDhqj7l4SAHnTgW9Paz6rfV49KaiDcRUVOPNoqREI8NELW+2VMc/AfCslW8cdTVvJTUbh0p9ACkg+TvqJsPA32uAQDj5xBkVQMyqaqCtMEjsVusVyFAVdNy/7C93dgJXnRK09Xl1BciOaUNIAet5FQH2Aufo8McfHdFGme5VDTRrGy9mzBFC+QJrgbeCJJt4H046uKuFpJcvpKtqtzV0t27YoCXvLqXa+xUgWO+1wQb7S3LjhctIczqp2qamQaVZkChBaxsAbXtttYAE7bk4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67544" y="83671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rPr>
              <a:t>Administrações Hidroviárias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23528" y="1412776"/>
            <a:ext cx="83529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/>
            </a:r>
            <a:br>
              <a:rPr lang="pt-BR" sz="1100" dirty="0"/>
            </a:br>
            <a:endParaRPr lang="pt-BR" sz="1100" dirty="0"/>
          </a:p>
        </p:txBody>
      </p:sp>
      <p:sp>
        <p:nvSpPr>
          <p:cNvPr id="16" name="Retângulo 15"/>
          <p:cNvSpPr/>
          <p:nvPr/>
        </p:nvSpPr>
        <p:spPr>
          <a:xfrm>
            <a:off x="323528" y="1340768"/>
            <a:ext cx="85058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 Desde 1990 o DNIT (Departamento Nacional de Infraestrutura de Transportes) e as Companhias Docas, em suas respectivas jurisdições, passaram a ser os responsáveis pela administração dos serviços portuários e hidroviários prestados.</a:t>
            </a:r>
          </a:p>
          <a:p>
            <a:pPr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pt-BR" sz="1050" dirty="0" smtClean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 Às Administrações Hidroviárias compete desenvolver as atividades de execução e acompanhamento de serviços, obras, estudos, exploração dos rios e portos fluviais e lacustres destinados exclusivamente à navegação Interior, bem como definir uma melhor logística para o setor para promover uma melhor infraestrutura para o transporte hidroviário.</a:t>
            </a:r>
          </a:p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pt-BR" sz="1050" dirty="0" smtClean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Atualmente, são 8 (oito) as Administrações Hidroviárias:</a:t>
            </a:r>
          </a:p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pt-BR" sz="1050" dirty="0" smtClean="0">
              <a:latin typeface="Century Gothic" pitchFamily="34" charset="0"/>
              <a:ea typeface="Genev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150" t="20638" r="34741" b="12426"/>
          <a:stretch>
            <a:fillRect/>
          </a:stretch>
        </p:blipFill>
        <p:spPr bwMode="auto">
          <a:xfrm>
            <a:off x="5157522" y="2710771"/>
            <a:ext cx="3671831" cy="35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323528" y="2852936"/>
            <a:ext cx="5184576" cy="337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AHIMOC - Administração das Hidrovias da Amazônia Ocidental;</a:t>
            </a:r>
          </a:p>
          <a:p>
            <a:pPr marL="355600" lvl="1">
              <a:spcBef>
                <a:spcPct val="20000"/>
              </a:spcBef>
              <a:defRPr/>
            </a:pPr>
            <a:endParaRPr lang="pt-BR" sz="1050" dirty="0" smtClean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355600" lvl="1">
              <a:spcBef>
                <a:spcPct val="20000"/>
              </a:spcBef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AHIMOR - Administração das Hidrovias da Amazônia Oriental;</a:t>
            </a:r>
          </a:p>
          <a:p>
            <a:pPr marL="355600" lvl="1">
              <a:lnSpc>
                <a:spcPct val="150000"/>
              </a:lnSpc>
              <a:spcBef>
                <a:spcPct val="20000"/>
              </a:spcBef>
              <a:defRPr/>
            </a:pPr>
            <a:endParaRPr lang="pt-BR" sz="1050" dirty="0" smtClean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355600" lvl="1">
              <a:spcBef>
                <a:spcPct val="20000"/>
              </a:spcBef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AHINOR - Administração das Hidrovias do Nordeste;</a:t>
            </a:r>
          </a:p>
          <a:p>
            <a:pPr marL="355600" lvl="1">
              <a:lnSpc>
                <a:spcPct val="150000"/>
              </a:lnSpc>
              <a:spcBef>
                <a:spcPct val="20000"/>
              </a:spcBef>
              <a:defRPr/>
            </a:pPr>
            <a:endParaRPr lang="pt-BR" sz="900" dirty="0" smtClean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355600" lvl="1">
              <a:spcBef>
                <a:spcPct val="20000"/>
              </a:spcBef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AHIPAR - Administração da Hidrovia do Paraguai;</a:t>
            </a:r>
          </a:p>
          <a:p>
            <a:pPr marL="355600" lvl="1">
              <a:lnSpc>
                <a:spcPct val="150000"/>
              </a:lnSpc>
              <a:spcBef>
                <a:spcPct val="20000"/>
              </a:spcBef>
              <a:defRPr/>
            </a:pPr>
            <a:endParaRPr lang="pt-BR" sz="900" dirty="0" smtClean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355600" lvl="1">
              <a:spcBef>
                <a:spcPct val="20000"/>
              </a:spcBef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AHITAR - Administração das Hidrovias do Tocantins e Araguaia;</a:t>
            </a:r>
          </a:p>
          <a:p>
            <a:pPr marL="355600" lvl="1">
              <a:lnSpc>
                <a:spcPct val="150000"/>
              </a:lnSpc>
              <a:spcBef>
                <a:spcPct val="20000"/>
              </a:spcBef>
              <a:defRPr/>
            </a:pPr>
            <a:endParaRPr lang="pt-BR" sz="1050" dirty="0" smtClean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355600" lvl="1">
              <a:spcBef>
                <a:spcPct val="20000"/>
              </a:spcBef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AHRANA - Administração da Hidrovia do Paraná;</a:t>
            </a:r>
          </a:p>
          <a:p>
            <a:pPr marL="355600" lvl="1">
              <a:lnSpc>
                <a:spcPct val="150000"/>
              </a:lnSpc>
              <a:spcBef>
                <a:spcPct val="20000"/>
              </a:spcBef>
              <a:defRPr/>
            </a:pPr>
            <a:endParaRPr lang="pt-BR" sz="1050" dirty="0" smtClean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355600" lvl="1">
              <a:spcBef>
                <a:spcPct val="20000"/>
              </a:spcBef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AHSFRA - Administração da Hidrovia do São Francisco;</a:t>
            </a:r>
          </a:p>
          <a:p>
            <a:pPr marL="355600" lvl="1">
              <a:spcBef>
                <a:spcPct val="20000"/>
              </a:spcBef>
              <a:defRPr/>
            </a:pPr>
            <a:endParaRPr lang="pt-BR" sz="1050" dirty="0" smtClean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355600" lvl="1">
              <a:spcBef>
                <a:spcPct val="20000"/>
              </a:spcBef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AHSUL - Administração das Hidrovias do Sul.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55575" y="2924944"/>
            <a:ext cx="455613" cy="288032"/>
          </a:xfrm>
          <a:prstGeom prst="rect">
            <a:avLst/>
          </a:prstGeom>
          <a:solidFill>
            <a:srgbClr val="81C9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55575" y="3356992"/>
            <a:ext cx="455613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157162" y="3789040"/>
            <a:ext cx="45561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157162" y="4221088"/>
            <a:ext cx="455613" cy="288032"/>
          </a:xfrm>
          <a:prstGeom prst="rect">
            <a:avLst/>
          </a:prstGeom>
          <a:solidFill>
            <a:srgbClr val="BEB7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57162" y="4653136"/>
            <a:ext cx="455613" cy="288032"/>
          </a:xfrm>
          <a:prstGeom prst="rect">
            <a:avLst/>
          </a:prstGeom>
          <a:solidFill>
            <a:srgbClr val="D4E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157162" y="5085184"/>
            <a:ext cx="455613" cy="288032"/>
          </a:xfrm>
          <a:prstGeom prst="rect">
            <a:avLst/>
          </a:prstGeom>
          <a:solidFill>
            <a:srgbClr val="F2C4E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157162" y="5517232"/>
            <a:ext cx="455613" cy="288032"/>
          </a:xfrm>
          <a:prstGeom prst="rect">
            <a:avLst/>
          </a:prstGeom>
          <a:solidFill>
            <a:srgbClr val="FFFF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55575" y="5949280"/>
            <a:ext cx="455613" cy="288032"/>
          </a:xfrm>
          <a:prstGeom prst="rect">
            <a:avLst/>
          </a:prstGeom>
          <a:solidFill>
            <a:srgbClr val="72A2D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7956376" y="3048928"/>
            <a:ext cx="720080" cy="308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29"/>
          <p:cNvSpPr txBox="1">
            <a:spLocks noChangeArrowheads="1"/>
          </p:cNvSpPr>
          <p:nvPr/>
        </p:nvSpPr>
        <p:spPr bwMode="auto">
          <a:xfrm>
            <a:off x="3891433" y="6021288"/>
            <a:ext cx="79533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 dirty="0">
                <a:latin typeface="Century Gothic" pitchFamily="34" charset="0"/>
                <a:cs typeface="Arial" pitchFamily="34" charset="0"/>
              </a:rPr>
              <a:t>Fonte: </a:t>
            </a:r>
            <a:r>
              <a:rPr lang="pt-BR" sz="800" dirty="0" smtClean="0">
                <a:latin typeface="Century Gothic" pitchFamily="34" charset="0"/>
                <a:cs typeface="Arial" pitchFamily="34" charset="0"/>
              </a:rPr>
              <a:t>Banco de Informações e Mapas de Transporte S- BIT</a:t>
            </a:r>
            <a:endParaRPr lang="pt-BR" sz="800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456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RODAPE.png"/>
          <p:cNvPicPr>
            <a:picLocks noChangeAspect="1"/>
          </p:cNvPicPr>
          <p:nvPr/>
        </p:nvPicPr>
        <p:blipFill rotWithShape="1">
          <a:blip r:embed="rId2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11188" y="404664"/>
            <a:ext cx="554498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435B67"/>
                </a:solidFill>
                <a:ea typeface="+mn-ea"/>
                <a:cs typeface="Arial" pitchFamily="34" charset="0"/>
              </a:rPr>
              <a:t>Breves Considerações do Setor Portuário</a:t>
            </a:r>
            <a:endParaRPr lang="pt-BR" sz="2000" b="1" dirty="0">
              <a:solidFill>
                <a:srgbClr val="435B67"/>
              </a:solidFill>
              <a:ea typeface="+mn-ea"/>
              <a:cs typeface="Arial" pitchFamily="34" charset="0"/>
            </a:endParaRPr>
          </a:p>
        </p:txBody>
      </p:sp>
      <p:sp>
        <p:nvSpPr>
          <p:cNvPr id="14" name="Espaço Reservado para Número de Slide 3"/>
          <p:cNvSpPr txBox="1">
            <a:spLocks/>
          </p:cNvSpPr>
          <p:nvPr/>
        </p:nvSpPr>
        <p:spPr bwMode="auto">
          <a:xfrm>
            <a:off x="6943725" y="64325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13" name="AutoShape 5" descr="data:image/jpeg;base64,/9j/4AAQSkZJRgABAQAAAQABAAD/2wCEAAkGBxQSEhUUExMWFhUXGB8YGRcYFhogIBwgHhgdHxweGyAeHSkhHSAlHxocITEiJjUrLi4uHB8zODMsNygtLisBCgoKDg0OFxAPFCwcHBwsLCwsNywsLCstNywsLCwsLC4yNSwsLCwyLSwsLCwsMDUsLCw3Ny4sLCw3LCw3Kyw3LP/AABEIAG0B0AMBIgACEQEDEQH/xAAcAAACAwEBAQEAAAAAAAAAAAAABgUHCAQDAQL/xABQEAACAQIEAwMFCgwEBAQHAAABAgMEEQAFEiEGBzETQVEiMmFxgRQjU1RygpGTodIIFRYXQlJikpSisdEksrPBM0OjwzWDhPA0RGNzwtPh/8QAGwEBAQEAAwEBAAAAAAAAAAAAAAECAwQFBgf/xAAtEQEAAgIBAAgEBwEAAAAAAAAAAQIDEQQFEiExQVFx0WGRscEUFSI0UnLwMv/aAAwDAQACEQMRAD8AvHBj8SRK3nKD6wDiJreE6GbeWjp3PiYUv9Nr4CZx5VNOsilXUMp6hgCPtwj5hynomuacz0j9dUEzgX+SxIt6BbCvmNNn2UeXHUGup13OtS5A/aUkyAelWYDvtgsfAy8R8uw13pJGRuvZMxKn5LdV9tx6sVtWxTQuY5Q6OOqsTf8AruPSNsWTwTzVpa4rHL/h5zsFZro5/Yfbc/qmx8L4auIeH4axNEq7jzXHnKfQf9jscdXLxot217Je1wumL45iub9VfPxj3UN2zfrN9Jwds36zfScSnEvDstFJpk3U+ZIBs39m8R/Ub4h8edMTE6l9VjvTJWL0ncS9O2b9ZvpODtm/Wb6TjzwYjeo8kzk/FFVTMCkzFe9HJZT6LE7etbHFw8LcQJWw9oo0sDZ0JuVP+4PUH/e4FC4buV1cY64JfyZkZSPSoLqfZpYfOOOzx81otFZnsl4/SvAx5MNslY1avb6xHftcuDBgx6b48Y/MjhQSSAALknoAOpOP1irueXFXYU4oo298qBeS36MV7H983X1B8BWnGvHVRV1ckkNRNFCPIiWOV0BUdGIUjdt233sQO7EF+UNZ8cqv4iX7+I3BiNJI8RVndWVV+7/ES/exqzJMwFRTwzr0ljWQfOUH/fGQcaP5KZj22VxqTcwu8R9jalH7jrhCSfMGDBioq7n1nMkFPTRxSvE7ysxMbspKohBF1INryLt6sUv+UNZ8cqv4iX7+H/8ACBrdVbBF8HBq9sjkf0jH04q7EahJflDWfHKr+Il+/g/KGs+OVX8RL9/HPluXS1EixQRtJI17ItrmwJPU26AnElW8HZhENUlFUAeIjLW9ei9vbgPCPiWtU3FbVD/1Mv3sMWTc1cypyNUwnTvSZR9jKAwPpN/VhIwYDUPAnHUGZodA7OZBeSFjcj9pT+kt9r7ekDC/z2ziSCjhWKR43km3ZHZTpVGJ3Ug9SuKT4WzlqKrhqFNtDjV6UJs4PrW/tse7FhfhC14NTSxX8yJpCL/rsAP9M4JpXX5Q1nxyq/iZfvYPyhrPjlV/Ey/exGax44+g4ipL8oaz45VfxMv3sH5Q1nxyq/iZfvYjcBOAkvyhrPjlV/Ey/ex70OcVssscQraq8jrGP8RL1Zgo/S9OIXWPHDNyypRNmtGnUCTtD/5aM4P0qMUX7zNrzT5VVOrFW7Ps1IJuC7BAQet/K64zV+OKn4zUfXyfexeXP2t0ZfHH8LOoPqVWf/Mq4oDCUh2/jip+M1H18n3sffxzU/Gaj6+T72OHH7WFjuFYjxCk4iuv8c1Pxqo+vk+9g/HVT8aqPr5fvY5ewf8AUb90/wBsHYN+o37p/tgG3l1WVE+Z0kbVE7KZdTAzSEEIrPYjVYjyemNNYz5yJy9mzIuVIEUDm5B6syqPsLYfeb/HDUMS09O1qmYE6u+NOmoftE3C+pj3b1JSXGnMmky8mPeacf8AKjI8nw7Ruierdt+mKmzrm7mM5PZslMvcI0DNb0s4N/WAuEJiSSSSSTckm5JPUk959OPmC6S1TxPWyEl62pN//ryAewBgB7MeC53VDpVVI9U8v3sccMbPfQrNbrpBNvXbH4v9nXEDPlXMHMqcjRWSOB+jKe0B9Ze7fQRi2+X3NSOtdaepVYahtkKk6JD4LfdG8FJN+4k7Yz7j6CQQQSCNwQbEEdCD3EYppsrFXc+s3kgp6ZIpZImeUsTG7KSqIQRdSDa7rt6Bht5d5+a6ghnb/iWKSfLQ6SfnW1fOxVX4QVZqrKeL4OEv9Y9v+3ior/8AKGs+OVX8RL9/B+UNZ8cqv4iX7+I3HtSUkkraYo3ka19MaMxsLXNlBNtxv6RiK7PyhrPjlV/ES/fx+4uJq1TcVtUP/Uy/01WOPGXJKpRdqWoUeLQSgfSVxwA36YB7yPmzmNOw7SRahO9ZVAPsdACD6Tq9WLt4K4xgzOIvFdXWwkia2pCenTqpsbMOvoIIGV8MXL3Omo8wp5FPks4ikHikjBTf1Gz+tRgaainjc+a+n5oP++IDMoM1W5p56KTwSWCVNvDWkrb/ADccjcyKMEgiUWNvMHd87EnlvGFHOQEnUMeivdD7NQF/ZjEZaT2RaHPfh8ikbtjnXoTqzmbVULBcyyx41JsJYZAyt8m9l9mq/ow48NcYUdeP8PMrMBcxnyXHrU729IuPTiZqadJUKSKrowsysAQR4EHYjFPcccpWjPunKyysp1dgGIYemBr3B/ZJ9R6DHI66b5i8q4qsNPSBYqjcsnRJfX+q5/WGx7/EK/AXMqaik9x5lr0IdHaODrhPhJ3sn7XUDfcdOvgLm4ykU+Zdx0iotYqRtaZe7fbUOneOpw48wuA4c0iEkZVKhV97lHRx1Cvbqp7j1W9xtcGBqr6KKqhKOFkjcXFj7QykfSCMUvxZwxJQyWN2iY+RJbr+y3gw+3qO8Dw5e8bTZVOaGvDLCG0+V1gJ7x4xHrtsL6htfF5VtJFURFHCvG49hHUEEfSCMcObDGSPi9DgdIX4t/Os98fePiztgwzcX8ISUTFlu8BOz23X0P4fK6H0HbCzjzLVms6mH2eHNTNSL453EjDDy9/8RpvW/wDoyYXsMPL3/wARpvW/+jJi4v8AuvrDj5n7fJ/W30leWDBgx7L8/cmbZjHTQyTynTHGpdj6AO7xJ6Ad5xlHiPOpK2plqZfOka4W/mqNlUegCw9O578WZz34q1OtBEdltJOR3nqiezzz60xUOJKwMetRTPGQHUqWVXAPerKGU+ogg4neAeGzmFbHAQezHlynwRSLj5xIX51+7DTz6y8R10MigBZIAoAHfGxH9GUYKrTFw/g85jZ6unJ6hJlH0o//AG8U9hz5QZj2OaweEoaE/OW6/wA6KMCWmMGDBissx82qztc2qj3IVjHzY1v/ADFsKGOzOazt6iea9xLNJIPUzlh9hxx4y0snkJR68xkk7ooG+l3UD7A+NBYpv8HyFUjq5mYDU6Ri5A8xSx/1B9GLFzrjShpVJmqogR+grBnPqRbtjSSqTn7lcUVVBLGoV50ftLbXKFLMfSQ5BPfpGKuwycfcVtmVUZtJSNV0RIeoUG92ttqYm5t6Bva5W8RYHZF/JHVvJHrOw+042TEtgB4C2Mrcv8u90ZlSR2uO1V29Ufvhv+5b241XhCSMZm5v1va5tUeEeiMeyME/zM2NM4yJxDWdtV1Et79pNIw9Rc6fsthJCPxY3Iej15kz22igc38CzKo+wt9GK5xdH4O9F5NZN4tHEPmhmP8AnX6MFlceDBgxWVJfhD1l5aOEHzUkkI+UVVT/ACt9uKhw+c7aztM1kX4KKOP7DJ/3MIeI1Axp7lRR9llNIP1kMn1jF/6MMZhOLNy7nNUQxRxJSQaY0VF8t+iqAPsGBK/sGKJ/PlVfFIP33wHnnU/FIP33/thtNL2xlfmJmZqcyqpCdhKYl9CxnQLesqW+ccaayOreamhlkUK8kaOyjopZQSB6r2xlrjGiaCvq42FiJ3PsZi6n2qwPtwkhD4kOHuw91Qe6f+B2q9r8m+9/2fH0XxH4MRWw8v7Ls17HR2Vho7O2m3dp07W9WFfmRwYuY0zBEjFSpBikba3lDUrMASVK3233se7GdMozyppTemqJIu8hGOk+tfNPtGHbKec1fFYTLDUDxZdDH5yeT/Li7TTupOR1Uf8AiVUCfJV3/roxM0nIuIf8Wtkb/wC3Gq/5i+JXh/nJRTkLOr0zHvbyk/fXcetgoxYtPOsih0ZWVhcMpBBHiCNiMBCcG8KRZbC0MLyurP2hMhUm5VVNtKqALKMULzerO1zap8I9EY9kak/zM2NM4yLxHWdtV1Mt7655GHqMh0/ZbCSEdi2vweaO89XLbzI0QH5bMT/pjFS4vv8AB/o9NDNIf+ZObepEUf5tWCytDFIfhAZPFG9PUIoWSUuklhbXpClWPiRci/XceAxdVTUJGpeR1RRuWYgAesnYYzpzd4ujzCqQQHVBApVX7nZiNbD9nyVAPfYnoRhKQRMdOWIWmiUdWkQD1lwBjmw08sMqNTmlMtrrG/bP6BH5Qv630D24KlKrz3+Uf6nHkcetV57/ACj/AFOPLHiy/Ra90J3IOLKmkICPqj+Ce5X5vevs29BxavDHF0FaLKdEoG8THf1qf0h6vaBijcfqKQqQykqwNwQbEHxBHTHNi5FqfGHnczovDyImYjq284+6zeZXLZK4NPThY6sDfuWWw6P4N3B/Ybi1q/5e8fTZZKaSsD9graSrA64D32HUp3lfavgbI4F44E9oKkgTdFfoJPQe4P8AYe7wx++ZHL6PMU7SO0dUo8l+5wP0JLd3g3VfSLg+lS8XjdXyPI4+Tj3mmSO3/dz1474LgzaBZI2UTBbwzjcMDuFYjzkN737r3HeDX3AnG02UynL8yVliU2VjuYr9LW8+I9QR07tthw8AcbzZRM1HWo4hDWZSLtCx6so/SQ9SBe99S3vvcHEXDVHm0C9oA4K3injI1KD3o24IO2xuD4Y04E6jpKgKlXjcXBFirAj6CCMIXEfLVXJekYRn4Jr6fmnqvq3HqwsQ5NnGRMTTf4yjuSYwCbeJ0Dykb0pqHeRhr4f5t0FR5MzGllGzJNsAfl+b+9pPoxi+Ot41aHY4/Ky8e3WxW19CNV8I1sZs1NIfSgDD+UnEnwLlFRHmFOzwSooL3Zo2AHvTjckW6kDFvUlXHKuqN0dfFGDD6Qce+OGOJWLRMT3PSydOZcmO1LUj9UTHj4jELxjxClBSS1DWJUWRf13OyL7T1PcAT3YmsZ35z8Ve66v3PG14aYldujSdHPzfMHp1+OO08QhVdU8sjySMWd2Lsx7yTcn/APmPHBjoy+RFlRpUMkasGaMG2sA3K3sbA9D6L4y00FyX4Y9yUXbOtpqmzm43VP8Alr9BLH0tbuxDfhC0N6elmt5krRk+h0v/AFjGOQc9R8QP14//AF4geOeaC5jSNTe5DGSysH7XVYqwPTQOouOvfiorfHvQVhgljmHWKRZB8xg3+2PDBiK2RDKGUMpuGAIPoIuMRvFdd7noqmbvjhkYesIbfbbEVyuzHt8rpWvcrH2R9cZKb+vTf244OdFZ2eUzAGxkZIx7ZFLD90NjTLNiLYAeGPuDHxjYXxlp8ZAeoB9mPqqB0GLqy/krC9NG7VE4maJWK3j0BygNvMvp1bdb278UuVI2YWI2I8COo9hxR8weA7zsB4+rBi7+QQp5IJbwxe6IZP8AiaF1lHF18q1+oceoDAe/JbgiSmDVlShSWRdEcbCzIhIJLDuZrDbqAPSQLVwYMVlHcSV3YUlRN8HC7/uoSP6YyIi2AHgMaX5x1vZZTUeMmiMfOkUN/LqxmnElYGNFcjaPs8rV7byyySH2N2Y+yMYzqTjV3AlF2GXUkZFisCavlFQW+0nCCU7gwY8K+pEUUkh6IjOfUoJP9MVGVeNq3tswrJPGdwPUjaF+xRiFwBy27bsdyfEnc/bgxGhgw1ctOHY8wrlgm1dmI3kbSbHawG46eUwxb/5mss/Vm+ubA2ztj0pqYyukY6yMqD1swUf1xoT8zWW/qz/XNjoy7lNl8MscqLLqjdZFvKSLqQRcd+4GGjZ5ijCqFHQAAezCFzO5djMQJoSqVSLpufNkUdFa3Qjezemx7rP+DFZZCznJp6R9FTC8TdBqGx+Sw8lvYTjhxsWrpkkUrIiuh6q4BB9YO2E3NuVGWT3IhMLHvhcr9C7p9mJpds2YMW9nXI6RQTSVQfwSZdJ/fW4/lGKtzbK5aWVoZ4zHInVTb2EEbEHuIwVx4buXXG0mWzqCxNK7WljO4UHrIg7mHU284XB3sQo4+P0OINeZ7XiGlnmvtHC8l/koT/tjIUYsAPRjRPHFW0XDvl+e9PDEfW+hW+wtjPGLKQMe8NbKgsksijwWRgPoBtjwxOfkdmHxGp+pf+2IqGnlZ93ZnI6FmLf1OPxieTgvMD0oan2xMP6jEzlXKjM5iNUKwr+tLIv9E1N9gxQkY0Pyc4NaigaeddNROB5J6xoN1U+DE+Ufmj9HHpwRysp6Flmlb3ROu6sy2RD4ou+/7RJPhbFgYJMs41Xnv8o/1OPLE1xjlTU1XKhHksxkQ+KsSdvUbr7MQuPGtExMxL9Ew3i+Otq90wMGDBjLkGLM4G471aaerbyuiSnv8Fc+Pg3f379azwHHJjyTSdw6vL4mPk06l49J8YXPx3wLBmaeV73OoskwG4/ZYfpL6O7uIxVGX5jmfDsvZzR9pSs3S5MbX74nt72x/VI33278NXBfHjQaYaklouiydWT0N3sv2j0jpaXvc0f6Ekbj0MrA/YRj08eSuSNw+L5fDycW/VvHZ4T4SX+FeO6OvAEUoWXvhksrj1Dow9K3GJXNeH6Wp/8AiKaGX0vGpI9RIuMKOecoMvnOqNXp26+9N5N/kMCo+bbHPRcEZrS7U2cFkHRJ4de3hdmYj2WxyuonI+W2WK2paRVbxR5F/wArjDDQZbFCLRrb1kk/SxJxBUEObjaWWhYeKxTA/wCpbDDT61W8rIT1JVSoH0scAq80uKvxfRMUNp5bxw+gkeU/zBv69I78Zlw0cx+KDmNa8in3lPe4R+yDu3rc7+rSO7CviNQMGHjlPweMwqi0q3poReQbjWx81Lj9427gB+li5fzZ5X8TT96T72BtmLBjTv5s8r+Jp+9J97B+bPK/iafvSfew0m2YsGJ3jnKRSZhUwKLIkl0HgrAOoHqDW9mILEVeX4PeY6qeppyd45RIB+zItv8ANGx9uPx+EPWWgpIb7tK0nsRNP/dwqcisx7PMjGTtPEy28WSzr/KH+nHVz/rdVfDF3RwX9sjtf7EXFTxVjjoy6k7aaKH4WRI/33C/7458NXKyj7XNaRbXCuZD6NCMwP7wX7MFagUW2GMv80cp9y5nUqBZZG7ZfVJ5R/n1j2Y1Dimvwhcp2pqoDoWgc+sa0+i0n72LKQpnD7yUzfsMyWMmy1CGI/KHlof5WX52ELHtR1bQyJKnnxusi+tWDD7RiK2LgxzZbWrPFHMhukiK6n0MAR/XHTisqn/CFrLUtNFfz5i59SIR/WQYozFo/hA1uqtgi+DgLe2Rz/tGMVdiNQ9qOlM0kcQ6yOsY+ewX/fGw0UAADoNhjLvLKj7bNaNbXAk7Q/8Alozg/SoxqTCEkYVeaVZ2WVVjfrRdn9YRH/8AnhqxWnP2t0ZfHH8LOoPqVWf+qr9OKjP+DBgxlpY3JPNaWlqKiWpnjh97VE1ta92Ja3q0L9Ixb/5wcs+P0/1gxlrBimmpfzg5Z8fp/rBjpy7jGhqJFihq4ZJGvpRXBJsCTYeoE+zGUcWLyIo9eZl+6KB29rMqj7C2G00fOanHtVlssUcMURWVCwkkDHdWswsGHQFTe/6WKuzDmfmkv/zXZjwijRftILfbi7OaHCZzGjKx27eI9pFfvNrFL9wYbevSe7GZZYyrFWBVlJDKRYgjqCD0I8MCHTmGaTz37aomkv8Aryu32EkYvjg/m1STRItXJ2E6qA5YHQxA3ZWFwL9bNYj09cZ8wYLpp2u5mZZEpPutH/ZjBcn90H7bYoXj/ib8ZVjVAQogVY0U2vpUk3a21yWJ26bDe1yuYMDQxMcI5G1dWQ04Fw7eWfBBu59Hk7D0kDvxwZbl8tRIsUEbSSN0RRv6z3ADvJsBjRvLPgRctiLOQ9TIB2jDoo6hE9AO5PefUABKB/CAq9FFTxDbXODb9lI2/wByuKHxa/4QtZeppYr+ZEzkfLcAf6ZxVGBCT4Xo+2raWL9eeMH1awW/lBxrjGaOTtH2ubQeEYeQ+xCo+1xjS+EJIwYMGKgwYMGAiOI+Hoq2PRKCCN0cecp9HiD3g7H6MVpmHLesQns9Eq9xDaT7Q2w9hOLiwY4cmCl+2Xf4vSOfjR1aTuPKVI/kHX/Af9SP72D8g6/4D/qR/exd2DHH+Dp5y7n59yP41+U+6kfyDr/gP+pH97B+Qdf8B/1I/vYu7Bh+Dp5yfn3I/jX5T7qR/IOv+A/6kf3sTHD+UZvRn3qK6E3MbSRlT7Nd1PpFvTfFrYMWOLWs7iZYydNZslerelZj0n3RWVZhO4AnpHibvIkjdfpDavsxK4MGOxEa8Xk3tFp3Ea9N/fYwp8yqSsno2p6JAzzeRIxdV0x/pAXO5bzfUW9GGzBiss2/mlzT4BPrk/vj4eUuafAJ9cn98aTwYml2geB+G1y+jjgWxYeVIw/Sc+cfV3D0AYnsGDFQYMGDAVBzX5fVdZWrPSxqytEqvd1XylZvE73Uj6MJn5pc0+AT65P740lgw0u1A8K8uM0paynnMKWjlVm9+Tzb2e2/6pbHdzD5f5jW5hPPHEpjbSEJlQeSsajoTt5QY+3F4YMDbNv5pc0+AT65P74c+U/AFXRVrT1UaqohZFs6sdTMngdvJU/Ti38GBsYW+YeQmuoJoEAMhAaO5A8tGDAXPS9tN/ScMmDBGbfzS5p8An1yf3wfmlzT4BPrk/vjSWDE0uyryzy6ppqCOCrQLJEWVbMrXS913HhfTb9nDVgwYqKS5j8A5jW5hNPFEpiIRUJlQGyoL7E7eVqwtfmlzT4BPrk/vjSWDE0u1PcqeX9ZRVxnqo1VBCyqRIrHUzJ3D9kNvi4cGDFQYrTnFwrWZgaZaZFZI9ZfU6ru2gL18AG+nFl4MBm780mafAx/XJj5+aTNPgY/rk/vjSWDE0u2bfzSZp8DH9cn98H5pc0+BT65P740lgw0bZt/NLmnwCfXJ/fFjcnOC6nL2qXqkVWkEapZ1bZdZbp03YfRizMGKbGFDjLl3SZidbgxT2t20dgT4awdn9u/gRhvwYIoLMuSdah95mglX9otGfosw+3EWeUmafAx/XJjSODE0u2d6Xk1mTHyvc6D9qVj9iocNGTcjkBBqqpn/YiUIPUWbUT7AMXBgxdG0XkHDtNRJopoVjB6kbs3ymN2b2nEpgwYIpfmdwJmFdmDzQxK0QREQmVBcAXOxNx5TNhV/NLmnwCfXJ/fGksGJpdqn5RcCVVDUyzVUareLs0s6t1cFuh280YtjBgxUGDBgwBgwYMAYMcWc5rFSQvPO+iNACzWJ6kAWA3JJIFh448sgzyCthE9O+uMkgEqy7g2OzAHASWDCdXcz8simMDVI1A6WKo5VT03cLp27yNh349eOeMoaKIKZ0jmmUmJmSR1AuAXIjVr2DXA2BO1x1wDZgxX/CXMGmanmM1Z25p7u8wgkQmMvaMsvZqNe+myg9L+OGF+MqMUXu8zf4a9teh7316Labar6tumAn8GIHiLjGjoY0epmCaxdF0sWYeIUAm2/U7Y86bjaikpHrVmvBGbO2hrqbgWK21X8od3eDgGLBiLiz+BqT3YH/w/ZmXWVYeSATfSRq7ulrnH44a4kp6+NpaZy6K+gkoy2awNrMAejDfAS+DEdn2dw0ULT1D6I1IBOlm3YgDZQSdziGyPmJl1XKIYakGRvNVkdNR8AXUAn0dcA1YMKed8x8vpJ3gnnZZUtqAila11DDdVI6MMS3DfEdPXxGWmcuiuUJKMvlAAkWYA9GG+AlsGE/NOZmW08zwSzsJIzpYCGVrHwuqEYBzNy3sO37duy7TstXYy+fp1Wtov5u9+mAcMGFbIeYeX1kohgqNUjearJIuqwuQpZQCbb2646+J+MaTL9AqpdBkBKgI7XC2uTpU2G464CewYiuIeIaehhE1Q+iMsFBCs1yQSBZQT0Bx5VnFNLFHTyvL5FSyJCQrHWXF02AuLjvNsBNYMK/EnMCgoZOynntJtdERnK36atIOm43sd7Y9a/jqhhpoqp5/eJjpjdUdrmxJFlUsCNJuCBYixwDHgwr8P8wcvrZRDT1GqQglVZHXVYXOnUoBIAJsN7A+GPHOuZWW0sxglqPfFNmCI7hT3hiqkXHeBuMA3YMQGecZUdJFFNNNaObeNlVnDC17jQDtYjfHJknMTLqtykNSC+ktpZHS4UEtp1KNVgCbDewOAasGEQc3cp6+6W+om+5jqreZ2WxCMvOw7SMSp7zKbqxIB2Ta+k7HfAOODEJwxxXS5gHalkLiMgMSjrYkXHnKL9O7HJxJx7Q0EohqZijlQ9hHI2xJAN1Ujqp2wDNgxFcPcR01dGZKWUSKDZtiCp/aVgGHtG+IKo5o5Wk3YmqGoHSWCOUBvbdwum37XQeOAcsGPgN9xhNruaWWQyPE9QweN2RgIZTZlYhhcJY7g7jAOeDCzUceUCUkdW89oZSRGSj6nKsVbSltRsQd7Wx50XMTL5aeWpWo97h09pdHDLqIC+SRcgk2BFxgGrBhEPN7KfjLfUTfcxN51xnR0k0UE8umWUAouhzszaVvYELc3G9uhwDBgxC8TcU0uXqjVUhQOSq2R2uQLnZQTjw4b41oq9itNOHcC5QqytbxAcAkbjcX64BhwYVeIeYeX0UvYzz++d6ojOV+VpBANt7dfRhhy2vjqIklhcPG4urDoR/72t3YDpwYV+IeYFBQzdjUzFJNIawikbY3tuqkd2Oyi4to5qWSrjnDQRAs7ANddIudSkagbb2tc4CcwYR05tZWSAKhySQAOwm6np+hh3ZgBc7AdTgPuDCbFzRyxphCKoaidIbQ+i5Nh5enTa/6XT04keOc69yU3ae6Ep7uF7R4mltcE2WNSCzG3iLDUe62AYcGIThOuaalWeSdJRJ5YdIzGgW1gArEsOhJ1G9yegsBEw80MsacQLVAsTpDaH0Ek2Hl6dNie/p6cA44MGEibmxlaOUapa6kqfeZjuDY7hN/ZgHfBiHq+J6WOk92NMPc5AIkUE31MFFgBcm5ta1+vhj0yriGnqKb3VE94LMdZVhshIa4IBFtJwEpgxBZfxdSTUklZHITTx6tTlHFtAu1lI1H2DHl+W1HqpU7U6qtQ0A7N/KDGwJ8nyR8q2AYsGObMa+OCNpZnWONBdnY2A/8AfS3fhe4f5iZfWzdhBPeQ30q0brqsLnSWUAm29utgdtjgFXmxmcU9XS5dLMkUN/dFS7OFFgG7NLnvYg7dfNPdhX4Nz54OG64qSJFm7NSNivbLEpI8CNTkenDrkHA9NVy1dVWqKiSWc6QQyhFVQFUWbewIF/2RiL4S4EV6bMqNpve5mRkISxjZWYqfOOqxVNtrhT44ioRVyylyamgrI5tVUgqTLBGhdfL1L5TdPJ8i2+2rHPxaT+M6GGlpmqlpqSLRTyWJYaWNpO7ZShPqx+8t4RnrqaSnmr3MFJtFEIltfpc+VcgKWABuRfYgbHv4oyGcZnPU09YYHNkGmO5VQiLYHX08gHpgJLj+MJkyf4SKkqKuWKJ440UEHtNYUkAE7J9pxXsMsqI+SyA3bMIh6Laij29BPZuPWTiwoclnqEy9amracpXdsWZOoTQFQeVsN23387ErxBwhG+d0tWG0k2Z00+c0YOlr32NtI6HzRgITgqJcwz2vnmUOtPeKJWAIWztGpAPojc+t2xycyMkpctyucUrswq6lNQLqVUoXk0qFAAA02t6B4Y9OJOG5qPMnNFWtT+7rl7RhtOpiW3J38osQRYi9gcdvFPL+KOnoKOOS0aytJIWS5lY6QzHcWuCR37WHdgPxx3UpDSZZlLSrEsqxe6HZgoWKILquT0LMNvEqR34/fISdR+MIUN1SYMpBuCra1Ug99xGN8S9JwdBXV9bUVoE41LFFGQQI1TUOobyr2v3WJbxx5cueGxRV9d2bjs3J0x6baAsjaRfUb2DWwHL+EFUkUMMK+dLONvEKjED94piD5r5VFBVZTFToqTXC3QAE2khERa3XytVj8rDBzfyR6qWkKzdkYdTr5GryiyEHzgNtA63649+DeCT24zKsqnq6gA9nqQKqbEXsCdwCbAWA1E2vvgEKjq55c2zCeHL0r/fWjKvYqg7TSjbg7kRezfF+UNFHCuiKNI1vfSihRfvNgLYoXKsgrKbWYMyaIyHU5WEeUd9z5fpP04vLh5XFLAJJDI/ZJqc9WOkXY+FzgSq/m9RRyZhllOkaAyzapSEALAyxjyiBvtr645+dEIWpy+mp4FJLtL2KKq9o2qMAGwtuFYX8PVhnzjIu2z6mqGk8mGOwj09SFlN76tt38P0RgzbIu2z+mqGk2hjsI9PWySm99W2736dwwChwZTNm2b+6zDFSpR6Q8KdSwMgW9lFzqvc+CAb9cLvMPM4sweuqTMl4njp6WLWNTICe0kC3uVJNwfAnww55fkclJLm7RT2NQHA97/4ZacgEeXuVErW6d2OrNOWNGmVgIgFQI4/8RZiS2pdR067WO4t3A+jAcXMh2rqXJ6aMjXVWlF+nkwDr6PfMK/BGZvVz5TQup/wtRK5v4KokQHwKsrrbu8nD3w9w+fdWVM0uoUlKyqNFtRIdNXnbbAbb9Me1BwWked1E6SFBJE7BVUAo8gUMytci9yzDbq2AQc5WsyutrJqiijqIaiRrvNGXRkZ2KhXG0ZIYKQfAC2wx18wc1SpjyZaanIjKmUUqDc2dF0Cw382QXtvcm2PWPhusknbK3zOVqfWS14wS1m1HcuW3O/Ui/dhr/JFEzmiZH0xUsAjSLTe4WOWxLX63e523tgFCvpKxqibNmofcCU0DFENrtJ2bohtZSTqkBJIAsgG+PfKMpgi4YqKiRFMs+o62F21Cfs47E77MNXrYnvOLmz3K0qqeWnkuElQoSOouOo9I6j1YpfIeDJqiT8WzVzmkp5C/ZrEF1HUSbHUStyxO+oC+wvgICraUxZJAIzNIiyTrDfz1epLIu/QFIiPQMM/ANEc2zRq9oYaeKnGhoU6sxRlGoaQDszXbbzQtjucNA4aX8ewzBgqU8IjjiCbACJgN79B2h2t3DByzyH3JWV9pNSyvcLptp0yyW31G+zkd3TAQWV5dDPxPUIIY+xp4fM0LpvojG62tfVK30Yhc5lkbPqlqegSsECCIQELoVRGgvYi2zFgB6fRh85f5H2dfmNS0mtpX2Gm2kGRza9zf9Ed3m4SJsiqoqupnp69oWmldm0xb2MjMFuX6C+AujI6JIol0wRwM6qzpGiqA2kXGwF7dL+jFZ0cK1fFNRrUOlPDazAEbJGNwdusr/RiweC0lFFCJpmnksxaRhYtd2tt3WFh7MVTJw5Ve7qp4K8wGpkcOVhBOkuSFDa7i3S62O2KF1673M+dtSeRET2C6dgNdQVGm3SyLKFt0B2xPcUZRBS8NUp7NBLKYpNekaizgu2/XZLr6hbDxHyxp48sloVdryESNOQLl1sVOm9tItbTfpfe5Jwn8G8JPXvHHWVbTU1EQscHZqFIGwBIO62AG9zba4BOILT4SVosvpRLfUlNHrv1uIhe+KU5YPNNNJJ+LY6qOoqFEs0gUiG7ansGB3Al1G3XbF58SoTSVCq2ljC4DWvYlCAbd9r3xSOVZJW0sfZ0+ZPEly2lIRa56nd/QPoxRN81shqoqymqqWlWWngjAWJYtaIwdy2qJd7HUpuO9e6wxPcqc6pswiqV9xQQuHRplRAUk1A6WsRsbo3k72IvffEPx7Q1lJWmanzGZBUBVKlQwULsANRta9yLAEajvuThv4O4VXLaGVUkMksitK8rDctp22udh6ybkm++IErk/QwT1GZ1UkcTRdr5GpVKqC8jm1xYAKU6d2EXjHNUq+1zHtlMzVQWKHWNSQRxsVcr1F2C9e+/62H/JuG2psjqKeOfyqiUq0nZ9FKIrLp1d6qR1/SOOzjPljRpQhYEEcoKAzWZi21muNQHldcBzczXFVmuUU43UkSsvirSKdx8mFvtxFcUvHS8QiSmRVENO00qoABdaeZmuB4r2d/WMemf5FOaunqIqvspYqaGNW7ENb3o3bymtvrbaxtfDnwdy9igSeWeVqmeqRlllcW8lx5SqLm19rm56DoBbAJXAuXRfiPMa2oVZJZhMS7AE7J3E9CZSxuO8jwGHDkbGwypC3RpJCvq1kf5gx9uEih4MnM75T+MHFIH1soiW7WN+uq4Ow8VvvpxduWUEdPDHDEumONQijwAFh6z6e/AVZw/TrWcS17yKrxxRlLMARcCNOhFv0ZMItNOIqfPDDtA8kcKAdLNVPpA9Ai1ewjDDS8L1RqajscwMPuuRu00w3JDOzWvrBFtR822J3i7gCKDLIaOCQqO37WSRk1GRhGw3AIsNxYDoFHrwHpyny93jSOpyqGOOOIOlS6IXlYsCDutxsSfRth446y+Woy+phg/4skRVRe2q/VbnYahdd9t8InAdLXLVwiXMZJYVDDsTGACBGQovqOwNj7MOPMXJ3qqJ1jqJKdkIk1JffTvpaxBtex2IsQDva2KKi4Szs0c1LRV+WR2WZezd4dMqsz2D3IIlAZuo8AbkgYmObWaRVdZJTPMkcdHTSS2ZwO0qGj97jW58ogFTt4sMdPB2RTV0y1tdVtUe47mKMxqo1DcElT0BUG1rkhbmwsZbhzl5Sy0sk1UoqKiZ5ZGlIZbEk+aoa1gRf1k4gUKrPmj4VhRSbyTPTsR+r2kshHqKqF9Rx0c08lhpMloIUjXtS63YKNTEwOZDfqbuV29XgMSmScBibJpqWSe5Sczxydn5pEaggrq3BGodR53owcC8MSV80VRXVbVC0ZCxRGNQLgixJB3AKg9LkhbkgWIWdPUGno2kc7xQFmJ8Ujuf6Yz1wrFVSZdNTQ5Y1Q1Q9xVEbJYKCFLLa4Kk31CxPTbe+uOacy0FTGG0mSMpqtewayna4vsTjw5dZUKXLoIQ2qwYlrWuWkZjtc264oqnOqVIUocnqKiONIY5KmqYuFHaPraOJSbXIL9O8EHux08HZto4Xrd7FDJF6jKEt9suGnhngWmqjU1VaoqZZp2YEhlCLYaUADb2G1/ADwxF8J8Dhsvr6NpiVldXVgltDLYrtq8oXjW+4vviDhqj7l4SAHnTgW9Paz6rfV49KaiDcRUVOPNoqREI8NELW+2VMc/AfCslW8cdTVvJTUbh0p9ACkg+TvqJsPA32uAQDj5xBkVQMyqaqCtMEjsVusVyFAVdNy/7C93dgJXnRK09Xl1BciOaUNIAet5FQH2Aufo8McfHdFGme5VDTRrGy9mzBFC+QJrgbeCJJt4H046uKuFpJcvpKtqtzV0t27YoCXvLqXa+xUgWO+1wQb7S3LjhctIczqp2qamQaVZkChBaxsAbXtttYAE7bk4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7" descr="data:image/jpeg;base64,/9j/4AAQSkZJRgABAQAAAQABAAD/2wCEAAkGBxQSEhUUExMWFhUXGB8YGRcYFhogIBwgHhgdHxweGyAeHSkhHSAlHxocITEiJjUrLi4uHB8zODMsNygtLisBCgoKDg0OFxAPFCwcHBwsLCwsNywsLCstNywsLCwsLC4yNSwsLCwyLSwsLCwsMDUsLCw3Ny4sLCw3LCw3Kyw3LP/AABEIAG0B0AMBIgACEQEDEQH/xAAcAAACAwEBAQEAAAAAAAAAAAAABgUHCAQDAQL/xABQEAACAQIEAwMFCgwEBAQHAAABAgMEEQAFEiEGBzETQVEiMmFxgRQjU1RygpGTodIIFRYXQlJikpSisdEksrPBM0OjwzWDhPA0RGNzwtPh/8QAGwEBAQEAAwEBAAAAAAAAAAAAAAECAwQFBgf/xAAtEQEAAgIBAAgEBwEAAAAAAAAAAQIDEQQFEiExQVFx0WGRscEUFSI0UnLwMv/aAAwDAQACEQMRAD8AvHBj8SRK3nKD6wDiJreE6GbeWjp3PiYUv9Nr4CZx5VNOsilXUMp6hgCPtwj5hynomuacz0j9dUEzgX+SxIt6BbCvmNNn2UeXHUGup13OtS5A/aUkyAelWYDvtgsfAy8R8uw13pJGRuvZMxKn5LdV9tx6sVtWxTQuY5Q6OOqsTf8AruPSNsWTwTzVpa4rHL/h5zsFZro5/Yfbc/qmx8L4auIeH4axNEq7jzXHnKfQf9jscdXLxot217Je1wumL45iub9VfPxj3UN2zfrN9Jwds36zfScSnEvDstFJpk3U+ZIBs39m8R/Ub4h8edMTE6l9VjvTJWL0ncS9O2b9ZvpODtm/Wb6TjzwYjeo8kzk/FFVTMCkzFe9HJZT6LE7etbHFw8LcQJWw9oo0sDZ0JuVP+4PUH/e4FC4buV1cY64JfyZkZSPSoLqfZpYfOOOzx81otFZnsl4/SvAx5MNslY1avb6xHftcuDBgx6b48Y/MjhQSSAALknoAOpOP1irueXFXYU4oo298qBeS36MV7H983X1B8BWnGvHVRV1ckkNRNFCPIiWOV0BUdGIUjdt233sQO7EF+UNZ8cqv4iX7+I3BiNJI8RVndWVV+7/ES/exqzJMwFRTwzr0ljWQfOUH/fGQcaP5KZj22VxqTcwu8R9jalH7jrhCSfMGDBioq7n1nMkFPTRxSvE7ysxMbspKohBF1INryLt6sUv+UNZ8cqv4iX7+H/8ACBrdVbBF8HBq9sjkf0jH04q7EahJflDWfHKr+Il+/g/KGs+OVX8RL9/HPluXS1EixQRtJI17ItrmwJPU26AnElW8HZhENUlFUAeIjLW9ei9vbgPCPiWtU3FbVD/1Mv3sMWTc1cypyNUwnTvSZR9jKAwPpN/VhIwYDUPAnHUGZodA7OZBeSFjcj9pT+kt9r7ekDC/z2ziSCjhWKR43km3ZHZTpVGJ3Ug9SuKT4WzlqKrhqFNtDjV6UJs4PrW/tse7FhfhC14NTSxX8yJpCL/rsAP9M4JpXX5Q1nxyq/iZfvYPyhrPjlV/Ey/exGax44+g4ipL8oaz45VfxMv3sH5Q1nxyq/iZfvYjcBOAkvyhrPjlV/Ey/ex70OcVssscQraq8jrGP8RL1Zgo/S9OIXWPHDNyypRNmtGnUCTtD/5aM4P0qMUX7zNrzT5VVOrFW7Ps1IJuC7BAQet/K64zV+OKn4zUfXyfexeXP2t0ZfHH8LOoPqVWf/Mq4oDCUh2/jip+M1H18n3sffxzU/Gaj6+T72OHH7WFjuFYjxCk4iuv8c1Pxqo+vk+9g/HVT8aqPr5fvY5ewf8AUb90/wBsHYN+o37p/tgG3l1WVE+Z0kbVE7KZdTAzSEEIrPYjVYjyemNNYz5yJy9mzIuVIEUDm5B6syqPsLYfeb/HDUMS09O1qmYE6u+NOmoftE3C+pj3b1JSXGnMmky8mPeacf8AKjI8nw7Ruierdt+mKmzrm7mM5PZslMvcI0DNb0s4N/WAuEJiSSSSSTckm5JPUk959OPmC6S1TxPWyEl62pN//ryAewBgB7MeC53VDpVVI9U8v3sccMbPfQrNbrpBNvXbH4v9nXEDPlXMHMqcjRWSOB+jKe0B9Ze7fQRi2+X3NSOtdaepVYahtkKk6JD4LfdG8FJN+4k7Yz7j6CQQQSCNwQbEEdCD3EYppsrFXc+s3kgp6ZIpZImeUsTG7KSqIQRdSDa7rt6Bht5d5+a6ghnb/iWKSfLQ6SfnW1fOxVX4QVZqrKeL4OEv9Y9v+3ior/8AKGs+OVX8RL9/B+UNZ8cqv4iX7+I3HtSUkkraYo3ka19MaMxsLXNlBNtxv6RiK7PyhrPjlV/ES/fx+4uJq1TcVtUP/Uy/01WOPGXJKpRdqWoUeLQSgfSVxwA36YB7yPmzmNOw7SRahO9ZVAPsdACD6Tq9WLt4K4xgzOIvFdXWwkia2pCenTqpsbMOvoIIGV8MXL3Omo8wp5FPks4ikHikjBTf1Gz+tRgaainjc+a+n5oP++IDMoM1W5p56KTwSWCVNvDWkrb/ADccjcyKMEgiUWNvMHd87EnlvGFHOQEnUMeivdD7NQF/ZjEZaT2RaHPfh8ikbtjnXoTqzmbVULBcyyx41JsJYZAyt8m9l9mq/ow48NcYUdeP8PMrMBcxnyXHrU729IuPTiZqadJUKSKrowsysAQR4EHYjFPcccpWjPunKyysp1dgGIYemBr3B/ZJ9R6DHI66b5i8q4qsNPSBYqjcsnRJfX+q5/WGx7/EK/AXMqaik9x5lr0IdHaODrhPhJ3sn7XUDfcdOvgLm4ykU+Zdx0iotYqRtaZe7fbUOneOpw48wuA4c0iEkZVKhV97lHRx1Cvbqp7j1W9xtcGBqr6KKqhKOFkjcXFj7QykfSCMUvxZwxJQyWN2iY+RJbr+y3gw+3qO8Dw5e8bTZVOaGvDLCG0+V1gJ7x4xHrtsL6htfF5VtJFURFHCvG49hHUEEfSCMcObDGSPi9DgdIX4t/Os98fePiztgwzcX8ISUTFlu8BOz23X0P4fK6H0HbCzjzLVms6mH2eHNTNSL453EjDDy9/8RpvW/wDoyYXsMPL3/wARpvW/+jJi4v8AuvrDj5n7fJ/W30leWDBgx7L8/cmbZjHTQyTynTHGpdj6AO7xJ6Ad5xlHiPOpK2plqZfOka4W/mqNlUegCw9O578WZz34q1OtBEdltJOR3nqiezzz60xUOJKwMetRTPGQHUqWVXAPerKGU+ogg4neAeGzmFbHAQezHlynwRSLj5xIX51+7DTz6y8R10MigBZIAoAHfGxH9GUYKrTFw/g85jZ6unJ6hJlH0o//AG8U9hz5QZj2OaweEoaE/OW6/wA6KMCWmMGDBissx82qztc2qj3IVjHzY1v/ADFsKGOzOazt6iea9xLNJIPUzlh9hxx4y0snkJR68xkk7ooG+l3UD7A+NBYpv8HyFUjq5mYDU6Ri5A8xSx/1B9GLFzrjShpVJmqogR+grBnPqRbtjSSqTn7lcUVVBLGoV50ftLbXKFLMfSQ5BPfpGKuwycfcVtmVUZtJSNV0RIeoUG92ttqYm5t6Bva5W8RYHZF/JHVvJHrOw+042TEtgB4C2Mrcv8u90ZlSR2uO1V29Ufvhv+5b241XhCSMZm5v1va5tUeEeiMeyME/zM2NM4yJxDWdtV1Et79pNIw9Rc6fsthJCPxY3Iej15kz22igc38CzKo+wt9GK5xdH4O9F5NZN4tHEPmhmP8AnX6MFlceDBgxWVJfhD1l5aOEHzUkkI+UVVT/ACt9uKhw+c7aztM1kX4KKOP7DJ/3MIeI1Axp7lRR9llNIP1kMn1jF/6MMZhOLNy7nNUQxRxJSQaY0VF8t+iqAPsGBK/sGKJ/PlVfFIP33wHnnU/FIP33/thtNL2xlfmJmZqcyqpCdhKYl9CxnQLesqW+ccaayOreamhlkUK8kaOyjopZQSB6r2xlrjGiaCvq42FiJ3PsZi6n2qwPtwkhD4kOHuw91Qe6f+B2q9r8m+9/2fH0XxH4MRWw8v7Ls17HR2Vho7O2m3dp07W9WFfmRwYuY0zBEjFSpBikba3lDUrMASVK3233se7GdMozyppTemqJIu8hGOk+tfNPtGHbKec1fFYTLDUDxZdDH5yeT/Li7TTupOR1Uf8AiVUCfJV3/roxM0nIuIf8Wtkb/wC3Gq/5i+JXh/nJRTkLOr0zHvbyk/fXcetgoxYtPOsih0ZWVhcMpBBHiCNiMBCcG8KRZbC0MLyurP2hMhUm5VVNtKqALKMULzerO1zap8I9EY9kak/zM2NM4yLxHWdtV1Mt7655GHqMh0/ZbCSEdi2vweaO89XLbzI0QH5bMT/pjFS4vv8AB/o9NDNIf+ZObepEUf5tWCytDFIfhAZPFG9PUIoWSUuklhbXpClWPiRci/XceAxdVTUJGpeR1RRuWYgAesnYYzpzd4ujzCqQQHVBApVX7nZiNbD9nyVAPfYnoRhKQRMdOWIWmiUdWkQD1lwBjmw08sMqNTmlMtrrG/bP6BH5Qv630D24KlKrz3+Uf6nHkcetV57/ACj/AFOPLHiy/Ra90J3IOLKmkICPqj+Ce5X5vevs29BxavDHF0FaLKdEoG8THf1qf0h6vaBijcfqKQqQykqwNwQbEHxBHTHNi5FqfGHnczovDyImYjq284+6zeZXLZK4NPThY6sDfuWWw6P4N3B/Ybi1q/5e8fTZZKaSsD9graSrA64D32HUp3lfavgbI4F44E9oKkgTdFfoJPQe4P8AYe7wx++ZHL6PMU7SO0dUo8l+5wP0JLd3g3VfSLg+lS8XjdXyPI4+Tj3mmSO3/dz1474LgzaBZI2UTBbwzjcMDuFYjzkN737r3HeDX3AnG02UynL8yVliU2VjuYr9LW8+I9QR07tthw8AcbzZRM1HWo4hDWZSLtCx6so/SQ9SBe99S3vvcHEXDVHm0C9oA4K3injI1KD3o24IO2xuD4Y04E6jpKgKlXjcXBFirAj6CCMIXEfLVXJekYRn4Jr6fmnqvq3HqwsQ5NnGRMTTf4yjuSYwCbeJ0Dykb0pqHeRhr4f5t0FR5MzGllGzJNsAfl+b+9pPoxi+Ot41aHY4/Ky8e3WxW19CNV8I1sZs1NIfSgDD+UnEnwLlFRHmFOzwSooL3Zo2AHvTjckW6kDFvUlXHKuqN0dfFGDD6Qce+OGOJWLRMT3PSydOZcmO1LUj9UTHj4jELxjxClBSS1DWJUWRf13OyL7T1PcAT3YmsZ35z8Ve66v3PG14aYldujSdHPzfMHp1+OO08QhVdU8sjySMWd2Lsx7yTcn/APmPHBjoy+RFlRpUMkasGaMG2sA3K3sbA9D6L4y00FyX4Y9yUXbOtpqmzm43VP8Alr9BLH0tbuxDfhC0N6elmt5krRk+h0v/AFjGOQc9R8QP14//AF4geOeaC5jSNTe5DGSysH7XVYqwPTQOouOvfiorfHvQVhgljmHWKRZB8xg3+2PDBiK2RDKGUMpuGAIPoIuMRvFdd7noqmbvjhkYesIbfbbEVyuzHt8rpWvcrH2R9cZKb+vTf244OdFZ2eUzAGxkZIx7ZFLD90NjTLNiLYAeGPuDHxjYXxlp8ZAeoB9mPqqB0GLqy/krC9NG7VE4maJWK3j0BygNvMvp1bdb278UuVI2YWI2I8COo9hxR8weA7zsB4+rBi7+QQp5IJbwxe6IZP8AiaF1lHF18q1+oceoDAe/JbgiSmDVlShSWRdEcbCzIhIJLDuZrDbqAPSQLVwYMVlHcSV3YUlRN8HC7/uoSP6YyIi2AHgMaX5x1vZZTUeMmiMfOkUN/LqxmnElYGNFcjaPs8rV7byyySH2N2Y+yMYzqTjV3AlF2GXUkZFisCavlFQW+0nCCU7gwY8K+pEUUkh6IjOfUoJP9MVGVeNq3tswrJPGdwPUjaF+xRiFwBy27bsdyfEnc/bgxGhgw1ctOHY8wrlgm1dmI3kbSbHawG46eUwxb/5mss/Vm+ubA2ztj0pqYyukY6yMqD1swUf1xoT8zWW/qz/XNjoy7lNl8MscqLLqjdZFvKSLqQRcd+4GGjZ5ijCqFHQAAezCFzO5djMQJoSqVSLpufNkUdFa3Qjezemx7rP+DFZZCznJp6R9FTC8TdBqGx+Sw8lvYTjhxsWrpkkUrIiuh6q4BB9YO2E3NuVGWT3IhMLHvhcr9C7p9mJpds2YMW9nXI6RQTSVQfwSZdJ/fW4/lGKtzbK5aWVoZ4zHInVTb2EEbEHuIwVx4buXXG0mWzqCxNK7WljO4UHrIg7mHU284XB3sQo4+P0OINeZ7XiGlnmvtHC8l/koT/tjIUYsAPRjRPHFW0XDvl+e9PDEfW+hW+wtjPGLKQMe8NbKgsksijwWRgPoBtjwxOfkdmHxGp+pf+2IqGnlZ93ZnI6FmLf1OPxieTgvMD0oan2xMP6jEzlXKjM5iNUKwr+tLIv9E1N9gxQkY0Pyc4NaigaeddNROB5J6xoN1U+DE+Ufmj9HHpwRysp6Flmlb3ROu6sy2RD4ou+/7RJPhbFgYJMs41Xnv8o/1OPLE1xjlTU1XKhHksxkQ+KsSdvUbr7MQuPGtExMxL9Ew3i+Otq90wMGDBjLkGLM4G471aaerbyuiSnv8Fc+Pg3f379azwHHJjyTSdw6vL4mPk06l49J8YXPx3wLBmaeV73OoskwG4/ZYfpL6O7uIxVGX5jmfDsvZzR9pSs3S5MbX74nt72x/VI33278NXBfHjQaYaklouiydWT0N3sv2j0jpaXvc0f6Ekbj0MrA/YRj08eSuSNw+L5fDycW/VvHZ4T4SX+FeO6OvAEUoWXvhksrj1Dow9K3GJXNeH6Wp/8AiKaGX0vGpI9RIuMKOecoMvnOqNXp26+9N5N/kMCo+bbHPRcEZrS7U2cFkHRJ4de3hdmYj2WxyuonI+W2WK2paRVbxR5F/wArjDDQZbFCLRrb1kk/SxJxBUEObjaWWhYeKxTA/wCpbDDT61W8rIT1JVSoH0scAq80uKvxfRMUNp5bxw+gkeU/zBv69I78Zlw0cx+KDmNa8in3lPe4R+yDu3rc7+rSO7CviNQMGHjlPweMwqi0q3poReQbjWx81Lj9427gB+li5fzZ5X8TT96T72BtmLBjTv5s8r+Jp+9J97B+bPK/iafvSfew0m2YsGJ3jnKRSZhUwKLIkl0HgrAOoHqDW9mILEVeX4PeY6qeppyd45RIB+zItv8ANGx9uPx+EPWWgpIb7tK0nsRNP/dwqcisx7PMjGTtPEy28WSzr/KH+nHVz/rdVfDF3RwX9sjtf7EXFTxVjjoy6k7aaKH4WRI/33C/7458NXKyj7XNaRbXCuZD6NCMwP7wX7MFagUW2GMv80cp9y5nUqBZZG7ZfVJ5R/n1j2Y1Dimvwhcp2pqoDoWgc+sa0+i0n72LKQpnD7yUzfsMyWMmy1CGI/KHlof5WX52ELHtR1bQyJKnnxusi+tWDD7RiK2LgxzZbWrPFHMhukiK6n0MAR/XHTisqn/CFrLUtNFfz5i59SIR/WQYozFo/hA1uqtgi+DgLe2Rz/tGMVdiNQ9qOlM0kcQ6yOsY+ewX/fGw0UAADoNhjLvLKj7bNaNbXAk7Q/8Alozg/SoxqTCEkYVeaVZ2WVVjfrRdn9YRH/8AnhqxWnP2t0ZfHH8LOoPqVWf+qr9OKjP+DBgxlpY3JPNaWlqKiWpnjh97VE1ta92Ja3q0L9Ixb/5wcs+P0/1gxlrBimmpfzg5Z8fp/rBjpy7jGhqJFihq4ZJGvpRXBJsCTYeoE+zGUcWLyIo9eZl+6KB29rMqj7C2G00fOanHtVlssUcMURWVCwkkDHdWswsGHQFTe/6WKuzDmfmkv/zXZjwijRftILfbi7OaHCZzGjKx27eI9pFfvNrFL9wYbevSe7GZZYyrFWBVlJDKRYgjqCD0I8MCHTmGaTz37aomkv8Aryu32EkYvjg/m1STRItXJ2E6qA5YHQxA3ZWFwL9bNYj09cZ8wYLpp2u5mZZEpPutH/ZjBcn90H7bYoXj/ib8ZVjVAQogVY0U2vpUk3a21yWJ26bDe1yuYMDQxMcI5G1dWQ04Fw7eWfBBu59Hk7D0kDvxwZbl8tRIsUEbSSN0RRv6z3ADvJsBjRvLPgRctiLOQ9TIB2jDoo6hE9AO5PefUABKB/CAq9FFTxDbXODb9lI2/wByuKHxa/4QtZeppYr+ZEzkfLcAf6ZxVGBCT4Xo+2raWL9eeMH1awW/lBxrjGaOTtH2ubQeEYeQ+xCo+1xjS+EJIwYMGKgwYMGAiOI+Hoq2PRKCCN0cecp9HiD3g7H6MVpmHLesQns9Eq9xDaT7Q2w9hOLiwY4cmCl+2Xf4vSOfjR1aTuPKVI/kHX/Af9SP72D8g6/4D/qR/exd2DHH+Dp5y7n59yP41+U+6kfyDr/gP+pH97B+Qdf8B/1I/vYu7Bh+Dp5yfn3I/jX5T7qR/IOv+A/6kf3sTHD+UZvRn3qK6E3MbSRlT7Nd1PpFvTfFrYMWOLWs7iZYydNZslerelZj0n3RWVZhO4AnpHibvIkjdfpDavsxK4MGOxEa8Xk3tFp3Ea9N/fYwp8yqSsno2p6JAzzeRIxdV0x/pAXO5bzfUW9GGzBiss2/mlzT4BPrk/vj4eUuafAJ9cn98aTwYml2geB+G1y+jjgWxYeVIw/Sc+cfV3D0AYnsGDFQYMGDAVBzX5fVdZWrPSxqytEqvd1XylZvE73Uj6MJn5pc0+AT65P740lgw0u1A8K8uM0paynnMKWjlVm9+Tzb2e2/6pbHdzD5f5jW5hPPHEpjbSEJlQeSsajoTt5QY+3F4YMDbNv5pc0+AT65P74c+U/AFXRVrT1UaqohZFs6sdTMngdvJU/Ti38GBsYW+YeQmuoJoEAMhAaO5A8tGDAXPS9tN/ScMmDBGbfzS5p8An1yf3wfmlzT4BPrk/vjSWDE0uyryzy6ppqCOCrQLJEWVbMrXS913HhfTb9nDVgwYqKS5j8A5jW5hNPFEpiIRUJlQGyoL7E7eVqwtfmlzT4BPrk/vjSWDE0u1PcqeX9ZRVxnqo1VBCyqRIrHUzJ3D9kNvi4cGDFQYrTnFwrWZgaZaZFZI9ZfU6ru2gL18AG+nFl4MBm780mafAx/XJj5+aTNPgY/rk/vjSWDE0u2bfzSZp8DH9cn98H5pc0+BT65P740lgw0bZt/NLmnwCfXJ/fFjcnOC6nL2qXqkVWkEapZ1bZdZbp03YfRizMGKbGFDjLl3SZidbgxT2t20dgT4awdn9u/gRhvwYIoLMuSdah95mglX9otGfosw+3EWeUmafAx/XJjSODE0u2d6Xk1mTHyvc6D9qVj9iocNGTcjkBBqqpn/YiUIPUWbUT7AMXBgxdG0XkHDtNRJopoVjB6kbs3ymN2b2nEpgwYIpfmdwJmFdmDzQxK0QREQmVBcAXOxNx5TNhV/NLmnwCfXJ/fGksGJpdqn5RcCVVDUyzVUareLs0s6t1cFuh280YtjBgxUGDBgwBgwYMAYMcWc5rFSQvPO+iNACzWJ6kAWA3JJIFh448sgzyCthE9O+uMkgEqy7g2OzAHASWDCdXcz8simMDVI1A6WKo5VT03cLp27yNh349eOeMoaKIKZ0jmmUmJmSR1AuAXIjVr2DXA2BO1x1wDZgxX/CXMGmanmM1Z25p7u8wgkQmMvaMsvZqNe+myg9L+OGF+MqMUXu8zf4a9teh7316Labar6tumAn8GIHiLjGjoY0epmCaxdF0sWYeIUAm2/U7Y86bjaikpHrVmvBGbO2hrqbgWK21X8od3eDgGLBiLiz+BqT3YH/w/ZmXWVYeSATfSRq7ulrnH44a4kp6+NpaZy6K+gkoy2awNrMAejDfAS+DEdn2dw0ULT1D6I1IBOlm3YgDZQSdziGyPmJl1XKIYakGRvNVkdNR8AXUAn0dcA1YMKed8x8vpJ3gnnZZUtqAila11DDdVI6MMS3DfEdPXxGWmcuiuUJKMvlAAkWYA9GG+AlsGE/NOZmW08zwSzsJIzpYCGVrHwuqEYBzNy3sO37duy7TstXYy+fp1Wtov5u9+mAcMGFbIeYeX1kohgqNUjearJIuqwuQpZQCbb2646+J+MaTL9AqpdBkBKgI7XC2uTpU2G464CewYiuIeIaehhE1Q+iMsFBCs1yQSBZQT0Bx5VnFNLFHTyvL5FSyJCQrHWXF02AuLjvNsBNYMK/EnMCgoZOynntJtdERnK36atIOm43sd7Y9a/jqhhpoqp5/eJjpjdUdrmxJFlUsCNJuCBYixwDHgwr8P8wcvrZRDT1GqQglVZHXVYXOnUoBIAJsN7A+GPHOuZWW0sxglqPfFNmCI7hT3hiqkXHeBuMA3YMQGecZUdJFFNNNaObeNlVnDC17jQDtYjfHJknMTLqtykNSC+ktpZHS4UEtp1KNVgCbDewOAasGEQc3cp6+6W+om+5jqreZ2WxCMvOw7SMSp7zKbqxIB2Ta+k7HfAOODEJwxxXS5gHalkLiMgMSjrYkXHnKL9O7HJxJx7Q0EohqZijlQ9hHI2xJAN1Ujqp2wDNgxFcPcR01dGZKWUSKDZtiCp/aVgGHtG+IKo5o5Wk3YmqGoHSWCOUBvbdwum37XQeOAcsGPgN9xhNruaWWQyPE9QweN2RgIZTZlYhhcJY7g7jAOeDCzUceUCUkdW89oZSRGSj6nKsVbSltRsQd7Wx50XMTL5aeWpWo97h09pdHDLqIC+SRcgk2BFxgGrBhEPN7KfjLfUTfcxN51xnR0k0UE8umWUAouhzszaVvYELc3G9uhwDBgxC8TcU0uXqjVUhQOSq2R2uQLnZQTjw4b41oq9itNOHcC5QqytbxAcAkbjcX64BhwYVeIeYeX0UvYzz++d6ojOV+VpBANt7dfRhhy2vjqIklhcPG4urDoR/72t3YDpwYV+IeYFBQzdjUzFJNIawikbY3tuqkd2Oyi4to5qWSrjnDQRAs7ANddIudSkagbb2tc4CcwYR05tZWSAKhySQAOwm6np+hh3ZgBc7AdTgPuDCbFzRyxphCKoaidIbQ+i5Nh5enTa/6XT04keOc69yU3ae6Ep7uF7R4mltcE2WNSCzG3iLDUe62AYcGIThOuaalWeSdJRJ5YdIzGgW1gArEsOhJ1G9yegsBEw80MsacQLVAsTpDaH0Ek2Hl6dNie/p6cA44MGEibmxlaOUapa6kqfeZjuDY7hN/ZgHfBiHq+J6WOk92NMPc5AIkUE31MFFgBcm5ta1+vhj0yriGnqKb3VE94LMdZVhshIa4IBFtJwEpgxBZfxdSTUklZHITTx6tTlHFtAu1lI1H2DHl+W1HqpU7U6qtQ0A7N/KDGwJ8nyR8q2AYsGObMa+OCNpZnWONBdnY2A/8AfS3fhe4f5iZfWzdhBPeQ30q0brqsLnSWUAm29utgdtjgFXmxmcU9XS5dLMkUN/dFS7OFFgG7NLnvYg7dfNPdhX4Nz54OG64qSJFm7NSNivbLEpI8CNTkenDrkHA9NVy1dVWqKiSWc6QQyhFVQFUWbewIF/2RiL4S4EV6bMqNpve5mRkISxjZWYqfOOqxVNtrhT44ioRVyylyamgrI5tVUgqTLBGhdfL1L5TdPJ8i2+2rHPxaT+M6GGlpmqlpqSLRTyWJYaWNpO7ZShPqx+8t4RnrqaSnmr3MFJtFEIltfpc+VcgKWABuRfYgbHv4oyGcZnPU09YYHNkGmO5VQiLYHX08gHpgJLj+MJkyf4SKkqKuWKJ440UEHtNYUkAE7J9pxXsMsqI+SyA3bMIh6Laij29BPZuPWTiwoclnqEy9amracpXdsWZOoTQFQeVsN23387ErxBwhG+d0tWG0k2Z00+c0YOlr32NtI6HzRgITgqJcwz2vnmUOtPeKJWAIWztGpAPojc+t2xycyMkpctyucUrswq6lNQLqVUoXk0qFAAA02t6B4Y9OJOG5qPMnNFWtT+7rl7RhtOpiW3J38osQRYi9gcdvFPL+KOnoKOOS0aytJIWS5lY6QzHcWuCR37WHdgPxx3UpDSZZlLSrEsqxe6HZgoWKILquT0LMNvEqR34/fISdR+MIUN1SYMpBuCra1Ug99xGN8S9JwdBXV9bUVoE41LFFGQQI1TUOobyr2v3WJbxx5cueGxRV9d2bjs3J0x6baAsjaRfUb2DWwHL+EFUkUMMK+dLONvEKjED94piD5r5VFBVZTFToqTXC3QAE2khERa3XytVj8rDBzfyR6qWkKzdkYdTr5GryiyEHzgNtA63649+DeCT24zKsqnq6gA9nqQKqbEXsCdwCbAWA1E2vvgEKjq55c2zCeHL0r/fWjKvYqg7TSjbg7kRezfF+UNFHCuiKNI1vfSihRfvNgLYoXKsgrKbWYMyaIyHU5WEeUd9z5fpP04vLh5XFLAJJDI/ZJqc9WOkXY+FzgSq/m9RRyZhllOkaAyzapSEALAyxjyiBvtr645+dEIWpy+mp4FJLtL2KKq9o2qMAGwtuFYX8PVhnzjIu2z6mqGk8mGOwj09SFlN76tt38P0RgzbIu2z+mqGk2hjsI9PWySm99W2736dwwChwZTNm2b+6zDFSpR6Q8KdSwMgW9lFzqvc+CAb9cLvMPM4sweuqTMl4njp6WLWNTICe0kC3uVJNwfAnww55fkclJLm7RT2NQHA97/4ZacgEeXuVErW6d2OrNOWNGmVgIgFQI4/8RZiS2pdR067WO4t3A+jAcXMh2rqXJ6aMjXVWlF+nkwDr6PfMK/BGZvVz5TQup/wtRK5v4KokQHwKsrrbu8nD3w9w+fdWVM0uoUlKyqNFtRIdNXnbbAbb9Me1BwWked1E6SFBJE7BVUAo8gUMytci9yzDbq2AQc5WsyutrJqiijqIaiRrvNGXRkZ2KhXG0ZIYKQfAC2wx18wc1SpjyZaanIjKmUUqDc2dF0Cw382QXtvcm2PWPhusknbK3zOVqfWS14wS1m1HcuW3O/Ui/dhr/JFEzmiZH0xUsAjSLTe4WOWxLX63e523tgFCvpKxqibNmofcCU0DFENrtJ2bohtZSTqkBJIAsgG+PfKMpgi4YqKiRFMs+o62F21Cfs47E77MNXrYnvOLmz3K0qqeWnkuElQoSOouOo9I6j1YpfIeDJqiT8WzVzmkp5C/ZrEF1HUSbHUStyxO+oC+wvgICraUxZJAIzNIiyTrDfz1epLIu/QFIiPQMM/ANEc2zRq9oYaeKnGhoU6sxRlGoaQDszXbbzQtjucNA4aX8ewzBgqU8IjjiCbACJgN79B2h2t3DByzyH3JWV9pNSyvcLptp0yyW31G+zkd3TAQWV5dDPxPUIIY+xp4fM0LpvojG62tfVK30Yhc5lkbPqlqegSsECCIQELoVRGgvYi2zFgB6fRh85f5H2dfmNS0mtpX2Gm2kGRza9zf9Ed3m4SJsiqoqupnp69oWmldm0xb2MjMFuX6C+AujI6JIol0wRwM6qzpGiqA2kXGwF7dL+jFZ0cK1fFNRrUOlPDazAEbJGNwdusr/RiweC0lFFCJpmnksxaRhYtd2tt3WFh7MVTJw5Ve7qp4K8wGpkcOVhBOkuSFDa7i3S62O2KF1673M+dtSeRET2C6dgNdQVGm3SyLKFt0B2xPcUZRBS8NUp7NBLKYpNekaizgu2/XZLr6hbDxHyxp48sloVdryESNOQLl1sVOm9tItbTfpfe5Jwn8G8JPXvHHWVbTU1EQscHZqFIGwBIO62AG9zba4BOILT4SVosvpRLfUlNHrv1uIhe+KU5YPNNNJJ+LY6qOoqFEs0gUiG7ansGB3Al1G3XbF58SoTSVCq2ljC4DWvYlCAbd9r3xSOVZJW0sfZ0+ZPEly2lIRa56nd/QPoxRN81shqoqymqqWlWWngjAWJYtaIwdy2qJd7HUpuO9e6wxPcqc6pswiqV9xQQuHRplRAUk1A6WsRsbo3k72IvffEPx7Q1lJWmanzGZBUBVKlQwULsANRta9yLAEajvuThv4O4VXLaGVUkMksitK8rDctp22udh6ybkm++IErk/QwT1GZ1UkcTRdr5GpVKqC8jm1xYAKU6d2EXjHNUq+1zHtlMzVQWKHWNSQRxsVcr1F2C9e+/62H/JuG2psjqKeOfyqiUq0nZ9FKIrLp1d6qR1/SOOzjPljRpQhYEEcoKAzWZi21muNQHldcBzczXFVmuUU43UkSsvirSKdx8mFvtxFcUvHS8QiSmRVENO00qoABdaeZmuB4r2d/WMemf5FOaunqIqvspYqaGNW7ENb3o3bymtvrbaxtfDnwdy9igSeWeVqmeqRlllcW8lx5SqLm19rm56DoBbAJXAuXRfiPMa2oVZJZhMS7AE7J3E9CZSxuO8jwGHDkbGwypC3RpJCvq1kf5gx9uEih4MnM75T+MHFIH1soiW7WN+uq4Ow8VvvpxduWUEdPDHDEumONQijwAFh6z6e/AVZw/TrWcS17yKrxxRlLMARcCNOhFv0ZMItNOIqfPDDtA8kcKAdLNVPpA9Ai1ewjDDS8L1RqajscwMPuuRu00w3JDOzWvrBFtR822J3i7gCKDLIaOCQqO37WSRk1GRhGw3AIsNxYDoFHrwHpyny93jSOpyqGOOOIOlS6IXlYsCDutxsSfRth446y+Woy+phg/4skRVRe2q/VbnYahdd9t8InAdLXLVwiXMZJYVDDsTGACBGQovqOwNj7MOPMXJ3qqJ1jqJKdkIk1JffTvpaxBtex2IsQDva2KKi4Szs0c1LRV+WR2WZezd4dMqsz2D3IIlAZuo8AbkgYmObWaRVdZJTPMkcdHTSS2ZwO0qGj97jW58ogFTt4sMdPB2RTV0y1tdVtUe47mKMxqo1DcElT0BUG1rkhbmwsZbhzl5Sy0sk1UoqKiZ5ZGlIZbEk+aoa1gRf1k4gUKrPmj4VhRSbyTPTsR+r2kshHqKqF9Rx0c08lhpMloIUjXtS63YKNTEwOZDfqbuV29XgMSmScBibJpqWSe5Sczxydn5pEaggrq3BGodR53owcC8MSV80VRXVbVC0ZCxRGNQLgixJB3AKg9LkhbkgWIWdPUGno2kc7xQFmJ8Ujuf6Yz1wrFVSZdNTQ5Y1Q1Q9xVEbJYKCFLLa4Kk31CxPTbe+uOacy0FTGG0mSMpqtewayna4vsTjw5dZUKXLoIQ2qwYlrWuWkZjtc264oqnOqVIUocnqKiONIY5KmqYuFHaPraOJSbXIL9O8EHux08HZto4Xrd7FDJF6jKEt9suGnhngWmqjU1VaoqZZp2YEhlCLYaUADb2G1/ADwxF8J8Dhsvr6NpiVldXVgltDLYrtq8oXjW+4vviDhqj7l4SAHnTgW9Paz6rfV49KaiDcRUVOPNoqREI8NELW+2VMc/AfCslW8cdTVvJTUbh0p9ACkg+TvqJsPA32uAQDj5xBkVQMyqaqCtMEjsVusVyFAVdNy/7C93dgJXnRK09Xl1BciOaUNIAet5FQH2Aufo8McfHdFGme5VDTRrGy9mzBFC+QJrgbeCJJt4H046uKuFpJcvpKtqtzV0t27YoCXvLqXa+xUgWO+1wQb7S3LjhctIczqp2qamQaVZkChBaxsAbXtttYAE7bk4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23528" y="1412776"/>
            <a:ext cx="83529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/>
            </a:r>
            <a:br>
              <a:rPr lang="pt-BR" sz="1100" dirty="0"/>
            </a:br>
            <a:endParaRPr lang="pt-BR" sz="1100" dirty="0"/>
          </a:p>
        </p:txBody>
      </p:sp>
      <p:sp>
        <p:nvSpPr>
          <p:cNvPr id="16" name="Retângulo 15"/>
          <p:cNvSpPr/>
          <p:nvPr/>
        </p:nvSpPr>
        <p:spPr>
          <a:xfrm>
            <a:off x="323528" y="902069"/>
            <a:ext cx="850582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1050" dirty="0" smtClean="0">
                <a:latin typeface="Century Gothic" pitchFamily="34" charset="0"/>
                <a:ea typeface="Geneva"/>
                <a:cs typeface="Arial" pitchFamily="34" charset="0"/>
              </a:rPr>
              <a:t> </a:t>
            </a:r>
            <a:r>
              <a:rPr lang="pt-BR" sz="1100" dirty="0" smtClean="0">
                <a:latin typeface="Century Gothic" pitchFamily="34" charset="0"/>
                <a:ea typeface="Geneva"/>
                <a:cs typeface="Arial" pitchFamily="34" charset="0"/>
              </a:rPr>
              <a:t>O Governo </a:t>
            </a:r>
            <a:r>
              <a:rPr lang="pt-BR" sz="1100" dirty="0">
                <a:latin typeface="Century Gothic" pitchFamily="34" charset="0"/>
                <a:ea typeface="Geneva"/>
                <a:cs typeface="Arial" pitchFamily="34" charset="0"/>
              </a:rPr>
              <a:t>Federal adotou uma série de medidas na regulamentação aplicável ao </a:t>
            </a:r>
            <a:r>
              <a:rPr lang="pt-BR" sz="1100" dirty="0" smtClean="0">
                <a:latin typeface="Century Gothic" pitchFamily="34" charset="0"/>
                <a:ea typeface="Geneva"/>
                <a:cs typeface="Arial" pitchFamily="34" charset="0"/>
              </a:rPr>
              <a:t>setor, bem como divulgou programas </a:t>
            </a:r>
            <a:r>
              <a:rPr lang="pt-BR" sz="1100" dirty="0">
                <a:latin typeface="Century Gothic" pitchFamily="34" charset="0"/>
                <a:ea typeface="Geneva"/>
                <a:cs typeface="Arial" pitchFamily="34" charset="0"/>
              </a:rPr>
              <a:t>de investimentos e realização de novas </a:t>
            </a:r>
            <a:r>
              <a:rPr lang="pt-BR" sz="1100" dirty="0" smtClean="0">
                <a:latin typeface="Century Gothic" pitchFamily="34" charset="0"/>
                <a:ea typeface="Geneva"/>
                <a:cs typeface="Arial" pitchFamily="34" charset="0"/>
              </a:rPr>
              <a:t>licitações a </a:t>
            </a:r>
            <a:r>
              <a:rPr lang="pt-BR" sz="1100" dirty="0">
                <a:latin typeface="Century Gothic" pitchFamily="34" charset="0"/>
                <a:ea typeface="Geneva"/>
                <a:cs typeface="Arial" pitchFamily="34" charset="0"/>
              </a:rPr>
              <a:t>fim de trazer uma maior atratividade para a realização de investimentos no Setor Portuário brasileiro. </a:t>
            </a:r>
          </a:p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pt-BR" sz="1100" dirty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1100" dirty="0" smtClean="0">
                <a:latin typeface="Century Gothic" pitchFamily="34" charset="0"/>
                <a:ea typeface="Geneva"/>
                <a:cs typeface="Arial" pitchFamily="34" charset="0"/>
              </a:rPr>
              <a:t>Alterações Regulatórias – Novo Marco ( Lei </a:t>
            </a:r>
            <a:r>
              <a:rPr lang="pt-BR" sz="1100" dirty="0">
                <a:latin typeface="Century Gothic" pitchFamily="34" charset="0"/>
                <a:ea typeface="Geneva"/>
                <a:cs typeface="Arial" pitchFamily="34" charset="0"/>
              </a:rPr>
              <a:t>Federal No. </a:t>
            </a:r>
            <a:r>
              <a:rPr lang="pt-BR" sz="1100" dirty="0" smtClean="0">
                <a:latin typeface="Century Gothic" pitchFamily="34" charset="0"/>
                <a:ea typeface="Geneva"/>
                <a:cs typeface="Arial" pitchFamily="34" charset="0"/>
              </a:rPr>
              <a:t>12.815/2013 e Decreto </a:t>
            </a:r>
            <a:r>
              <a:rPr lang="pt-BR" sz="1100" dirty="0">
                <a:latin typeface="Century Gothic" pitchFamily="34" charset="0"/>
                <a:ea typeface="Geneva"/>
                <a:cs typeface="Arial" pitchFamily="34" charset="0"/>
              </a:rPr>
              <a:t>Federal No. </a:t>
            </a:r>
            <a:r>
              <a:rPr lang="pt-BR" sz="1100" dirty="0" smtClean="0">
                <a:latin typeface="Century Gothic" pitchFamily="34" charset="0"/>
                <a:ea typeface="Geneva"/>
                <a:cs typeface="Arial" pitchFamily="34" charset="0"/>
              </a:rPr>
              <a:t>8.033/2013)</a:t>
            </a:r>
            <a:endParaRPr lang="pt-BR" sz="1100" dirty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pt-BR" sz="1100" dirty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1100" dirty="0" smtClean="0">
                <a:latin typeface="Century Gothic" pitchFamily="34" charset="0"/>
                <a:ea typeface="Geneva"/>
                <a:cs typeface="Arial" pitchFamily="34" charset="0"/>
              </a:rPr>
              <a:t> Principais objetivos: (</a:t>
            </a:r>
            <a:r>
              <a:rPr lang="pt-BR" sz="1100" dirty="0">
                <a:latin typeface="Century Gothic" pitchFamily="34" charset="0"/>
                <a:ea typeface="Geneva"/>
                <a:cs typeface="Arial" pitchFamily="34" charset="0"/>
              </a:rPr>
              <a:t>i) Organização do Arranjo Institucional do Setor Portuário; (</a:t>
            </a:r>
            <a:r>
              <a:rPr lang="pt-BR" sz="1100" dirty="0" err="1">
                <a:latin typeface="Century Gothic" pitchFamily="34" charset="0"/>
                <a:ea typeface="Geneva"/>
                <a:cs typeface="Arial" pitchFamily="34" charset="0"/>
              </a:rPr>
              <a:t>ii</a:t>
            </a:r>
            <a:r>
              <a:rPr lang="pt-BR" sz="1100" dirty="0">
                <a:latin typeface="Century Gothic" pitchFamily="34" charset="0"/>
                <a:ea typeface="Geneva"/>
                <a:cs typeface="Arial" pitchFamily="34" charset="0"/>
              </a:rPr>
              <a:t>) Redução das tarifas a serem cobradas dos usuários e aumento da movimentação de cargas; e (</a:t>
            </a:r>
            <a:r>
              <a:rPr lang="pt-BR" sz="1100" dirty="0" err="1">
                <a:latin typeface="Century Gothic" pitchFamily="34" charset="0"/>
                <a:ea typeface="Geneva"/>
                <a:cs typeface="Arial" pitchFamily="34" charset="0"/>
              </a:rPr>
              <a:t>iii</a:t>
            </a:r>
            <a:r>
              <a:rPr lang="pt-BR" sz="1100" dirty="0">
                <a:latin typeface="Century Gothic" pitchFamily="34" charset="0"/>
                <a:ea typeface="Geneva"/>
                <a:cs typeface="Arial" pitchFamily="34" charset="0"/>
              </a:rPr>
              <a:t>) </a:t>
            </a:r>
            <a:r>
              <a:rPr lang="pt-BR" sz="1100" dirty="0" smtClean="0">
                <a:latin typeface="Century Gothic" pitchFamily="34" charset="0"/>
                <a:ea typeface="Geneva"/>
                <a:cs typeface="Arial" pitchFamily="34" charset="0"/>
              </a:rPr>
              <a:t>A </a:t>
            </a:r>
            <a:r>
              <a:rPr lang="pt-BR" sz="1100" dirty="0">
                <a:latin typeface="Century Gothic" pitchFamily="34" charset="0"/>
                <a:ea typeface="Geneva"/>
                <a:cs typeface="Arial" pitchFamily="34" charset="0"/>
              </a:rPr>
              <a:t>expansão dos investimentos privados. Dentre outras medidas, passou-se a prever:</a:t>
            </a:r>
          </a:p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pt-BR" sz="1050" dirty="0" smtClean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4763"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pt-BR" sz="1050" dirty="0">
              <a:latin typeface="Century Gothic" pitchFamily="34" charset="0"/>
              <a:ea typeface="Geneva"/>
              <a:cs typeface="Arial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7956376" y="3048928"/>
            <a:ext cx="720080" cy="308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536575" y="2878608"/>
            <a:ext cx="1749425" cy="4016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>
                <a:latin typeface="Arial" pitchFamily="34" charset="0"/>
                <a:cs typeface="Arial" pitchFamily="34" charset="0"/>
              </a:rPr>
              <a:t>Critério de Julgamento</a:t>
            </a:r>
          </a:p>
        </p:txBody>
      </p:sp>
      <p:sp>
        <p:nvSpPr>
          <p:cNvPr id="36" name="CaixaDeTexto 6"/>
          <p:cNvSpPr txBox="1">
            <a:spLocks noChangeArrowheads="1"/>
          </p:cNvSpPr>
          <p:nvPr/>
        </p:nvSpPr>
        <p:spPr bwMode="auto">
          <a:xfrm>
            <a:off x="2549755" y="2737321"/>
            <a:ext cx="637675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9pPr>
          </a:lstStyle>
          <a:p>
            <a:pPr marL="4763" lvl="1" indent="-17145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PT" altLang="pt-BR" sz="1000" dirty="0">
                <a:latin typeface="Century Gothic" pitchFamily="34" charset="0"/>
                <a:ea typeface="Geneva"/>
                <a:cs typeface="Arial" pitchFamily="34" charset="0"/>
              </a:rPr>
              <a:t> Fim do critério de maior valor de outorga;</a:t>
            </a:r>
          </a:p>
          <a:p>
            <a:pPr marL="4763" lvl="1" indent="-17145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pt-PT" altLang="pt-BR" sz="1000" dirty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4763" lvl="1" indent="-17145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PT" altLang="pt-BR" sz="1000" dirty="0">
                <a:latin typeface="Century Gothic" pitchFamily="34" charset="0"/>
                <a:ea typeface="Geneva"/>
                <a:cs typeface="Arial" pitchFamily="34" charset="0"/>
              </a:rPr>
              <a:t>De forma isolada ou combinada, a maior capacidade de movimentação, a menor tarifa ou</a:t>
            </a:r>
          </a:p>
          <a:p>
            <a:pPr marL="0" lvl="1" algn="just" eaLnBrk="1" hangingPunct="1">
              <a:spcBef>
                <a:spcPct val="20000"/>
              </a:spcBef>
              <a:defRPr/>
            </a:pPr>
            <a:r>
              <a:rPr lang="pt-PT" altLang="pt-BR" sz="1000" dirty="0">
                <a:latin typeface="Century Gothic" pitchFamily="34" charset="0"/>
                <a:ea typeface="Geneva"/>
                <a:cs typeface="Arial" pitchFamily="34" charset="0"/>
              </a:rPr>
              <a:t>o menor tempo de movimentação de carga, e outros estabelecidos no edital;</a:t>
            </a:r>
            <a:endParaRPr lang="pt-BR" altLang="pt-BR" sz="1000" dirty="0">
              <a:latin typeface="Century Gothic" pitchFamily="34" charset="0"/>
              <a:ea typeface="Geneva"/>
              <a:cs typeface="Arial" pitchFamily="34" charset="0"/>
            </a:endParaRPr>
          </a:p>
        </p:txBody>
      </p:sp>
      <p:cxnSp>
        <p:nvCxnSpPr>
          <p:cNvPr id="37" name="Conector reto 36"/>
          <p:cNvCxnSpPr/>
          <p:nvPr/>
        </p:nvCxnSpPr>
        <p:spPr>
          <a:xfrm>
            <a:off x="360363" y="3548533"/>
            <a:ext cx="864076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523875" y="3780308"/>
            <a:ext cx="1762125" cy="3841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>
                <a:latin typeface="Arial" pitchFamily="34" charset="0"/>
                <a:cs typeface="Arial" pitchFamily="34" charset="0"/>
              </a:rPr>
              <a:t>Procedimento Licitatório</a:t>
            </a:r>
          </a:p>
        </p:txBody>
      </p:sp>
      <p:sp>
        <p:nvSpPr>
          <p:cNvPr id="39" name="CaixaDeTexto 9"/>
          <p:cNvSpPr txBox="1">
            <a:spLocks noChangeArrowheads="1"/>
          </p:cNvSpPr>
          <p:nvPr/>
        </p:nvSpPr>
        <p:spPr bwMode="auto">
          <a:xfrm>
            <a:off x="2638341" y="3575521"/>
            <a:ext cx="62881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9pPr>
          </a:lstStyle>
          <a:p>
            <a:pPr marL="4763" lvl="1" indent="-17145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PT" altLang="pt-BR" sz="1200" dirty="0"/>
              <a:t> </a:t>
            </a:r>
            <a:r>
              <a:rPr lang="pt-PT" altLang="pt-BR" sz="1000" dirty="0">
                <a:latin typeface="Century Gothic" pitchFamily="34" charset="0"/>
                <a:ea typeface="Geneva"/>
                <a:cs typeface="Arial" pitchFamily="34" charset="0"/>
              </a:rPr>
              <a:t>Possibilitade de utilização da modalidade leilão, a fim de agilizar os procedimentos;</a:t>
            </a:r>
          </a:p>
          <a:p>
            <a:pPr marL="4763" lvl="1" indent="-17145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pt-PT" altLang="pt-BR" sz="1000" dirty="0">
              <a:latin typeface="Century Gothic" pitchFamily="34" charset="0"/>
              <a:ea typeface="Geneva"/>
              <a:cs typeface="Arial" pitchFamily="34" charset="0"/>
            </a:endParaRPr>
          </a:p>
          <a:p>
            <a:pPr marL="4763" lvl="1" indent="-17145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PT" altLang="pt-BR" sz="1000" dirty="0">
                <a:latin typeface="Century Gothic" pitchFamily="34" charset="0"/>
                <a:ea typeface="Geneva"/>
                <a:cs typeface="Arial" pitchFamily="34" charset="0"/>
              </a:rPr>
              <a:t>Aplicação subsidiária das normas estabelecidas pela Lei Federal No. 12.462/2011, </a:t>
            </a:r>
            <a:r>
              <a:rPr lang="pt-PT" altLang="pt-BR" sz="1000" dirty="0" smtClean="0">
                <a:latin typeface="Century Gothic" pitchFamily="34" charset="0"/>
                <a:ea typeface="Geneva"/>
                <a:cs typeface="Arial" pitchFamily="34" charset="0"/>
              </a:rPr>
              <a:t>que</a:t>
            </a:r>
          </a:p>
          <a:p>
            <a:pPr marL="0" lvl="1" algn="just" eaLnBrk="1" hangingPunct="1">
              <a:spcBef>
                <a:spcPct val="20000"/>
              </a:spcBef>
              <a:defRPr/>
            </a:pPr>
            <a:r>
              <a:rPr lang="pt-PT" altLang="pt-BR" sz="1000" dirty="0" smtClean="0">
                <a:latin typeface="Century Gothic" pitchFamily="34" charset="0"/>
                <a:ea typeface="Geneva"/>
                <a:cs typeface="Arial" pitchFamily="34" charset="0"/>
              </a:rPr>
              <a:t>Instituiu o Regime Diferenciado de Contratações Públicas.</a:t>
            </a:r>
            <a:endParaRPr lang="pt-PT" altLang="pt-BR" sz="1000" dirty="0">
              <a:latin typeface="Century Gothic" pitchFamily="34" charset="0"/>
              <a:ea typeface="Geneva"/>
              <a:cs typeface="Arial" pitchFamily="34" charset="0"/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323850" y="4572000"/>
            <a:ext cx="864076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525463" y="4664546"/>
            <a:ext cx="1760537" cy="4286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>
                <a:latin typeface="Arial" pitchFamily="34" charset="0"/>
                <a:cs typeface="Arial" pitchFamily="34" charset="0"/>
              </a:rPr>
              <a:t>Indenização a cargo do Novo Arrendatário</a:t>
            </a:r>
          </a:p>
        </p:txBody>
      </p:sp>
      <p:sp>
        <p:nvSpPr>
          <p:cNvPr id="42" name="CaixaDeTexto 13"/>
          <p:cNvSpPr txBox="1">
            <a:spLocks noChangeArrowheads="1"/>
          </p:cNvSpPr>
          <p:nvPr/>
        </p:nvSpPr>
        <p:spPr bwMode="auto">
          <a:xfrm>
            <a:off x="2638342" y="4620096"/>
            <a:ext cx="6288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9pPr>
          </a:lstStyle>
          <a:p>
            <a:pPr marL="4763" lvl="1" indent="-17145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PT" altLang="pt-BR" sz="1200" dirty="0"/>
              <a:t> </a:t>
            </a:r>
            <a:r>
              <a:rPr lang="pt-PT" altLang="pt-BR" sz="1000" dirty="0">
                <a:latin typeface="Century Gothic" pitchFamily="34" charset="0"/>
                <a:ea typeface="Geneva"/>
                <a:cs typeface="Arial" pitchFamily="34" charset="0"/>
              </a:rPr>
              <a:t>O Edital de Licitação poderá impor ao vencedor da licitação a obrigação de indenizar o </a:t>
            </a:r>
            <a:r>
              <a:rPr lang="pt-PT" altLang="pt-BR" sz="1000" dirty="0" smtClean="0">
                <a:latin typeface="Century Gothic" pitchFamily="34" charset="0"/>
                <a:ea typeface="Geneva"/>
                <a:cs typeface="Arial" pitchFamily="34" charset="0"/>
              </a:rPr>
              <a:t> antigo  </a:t>
            </a:r>
            <a:r>
              <a:rPr lang="pt-PT" altLang="pt-BR" sz="1000" dirty="0">
                <a:latin typeface="Century Gothic" pitchFamily="34" charset="0"/>
                <a:ea typeface="Geneva"/>
                <a:cs typeface="Arial" pitchFamily="34" charset="0"/>
              </a:rPr>
              <a:t>titular do arrendamento ou da concessão pela parecela não amortizada dos </a:t>
            </a:r>
            <a:r>
              <a:rPr lang="pt-PT" altLang="pt-BR" sz="1000" dirty="0" smtClean="0">
                <a:latin typeface="Century Gothic" pitchFamily="34" charset="0"/>
                <a:ea typeface="Geneva"/>
                <a:cs typeface="Arial" pitchFamily="34" charset="0"/>
              </a:rPr>
              <a:t> investmentos </a:t>
            </a:r>
            <a:r>
              <a:rPr lang="pt-PT" altLang="pt-BR" sz="1000" dirty="0">
                <a:latin typeface="Century Gothic" pitchFamily="34" charset="0"/>
                <a:ea typeface="Geneva"/>
                <a:cs typeface="Arial" pitchFamily="34" charset="0"/>
              </a:rPr>
              <a:t>realizados em bens afetos ao arrendamneto ou à concessão.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85750" y="5378921"/>
            <a:ext cx="864076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500063" y="5521796"/>
            <a:ext cx="1760537" cy="4286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>
                <a:latin typeface="Arial" pitchFamily="34" charset="0"/>
                <a:cs typeface="Arial" pitchFamily="34" charset="0"/>
              </a:rPr>
              <a:t>Prorrogação Antecipada</a:t>
            </a:r>
          </a:p>
        </p:txBody>
      </p:sp>
      <p:sp>
        <p:nvSpPr>
          <p:cNvPr id="45" name="CaixaDeTexto 16"/>
          <p:cNvSpPr txBox="1">
            <a:spLocks noChangeArrowheads="1"/>
          </p:cNvSpPr>
          <p:nvPr/>
        </p:nvSpPr>
        <p:spPr bwMode="auto">
          <a:xfrm>
            <a:off x="2571750" y="5477346"/>
            <a:ext cx="6354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 pitchFamily="-84" charset="0"/>
                <a:cs typeface="Geneva" pitchFamily="-84" charset="0"/>
              </a:defRPr>
            </a:lvl9pPr>
          </a:lstStyle>
          <a:p>
            <a:pPr marL="4763" lvl="1" indent="-17145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PT" altLang="pt-BR" sz="1200" dirty="0"/>
              <a:t> </a:t>
            </a:r>
            <a:r>
              <a:rPr lang="pt-PT" altLang="pt-BR" sz="1000" dirty="0">
                <a:latin typeface="Century Gothic" pitchFamily="34" charset="0"/>
                <a:ea typeface="Geneva"/>
                <a:cs typeface="Arial" pitchFamily="34" charset="0"/>
              </a:rPr>
              <a:t>Possibilidade de prorrogação antecipada dos contratos de arrendamento em vigor, </a:t>
            </a:r>
            <a:r>
              <a:rPr lang="pt-PT" altLang="pt-BR" sz="1000" dirty="0" smtClean="0">
                <a:latin typeface="Century Gothic" pitchFamily="34" charset="0"/>
                <a:ea typeface="Geneva"/>
                <a:cs typeface="Arial" pitchFamily="34" charset="0"/>
              </a:rPr>
              <a:t>dependendo  </a:t>
            </a:r>
            <a:r>
              <a:rPr lang="pt-PT" altLang="pt-BR" sz="1000" dirty="0">
                <a:latin typeface="Century Gothic" pitchFamily="34" charset="0"/>
                <a:ea typeface="Geneva"/>
                <a:cs typeface="Arial" pitchFamily="34" charset="0"/>
              </a:rPr>
              <a:t>de aceitação  expressa da obrigação de realizarção de novos investimentos, </a:t>
            </a:r>
            <a:r>
              <a:rPr lang="pt-PT" altLang="pt-BR" sz="1000" dirty="0" smtClean="0">
                <a:latin typeface="Century Gothic" pitchFamily="34" charset="0"/>
                <a:ea typeface="Geneva"/>
                <a:cs typeface="Arial" pitchFamily="34" charset="0"/>
              </a:rPr>
              <a:t>segundo </a:t>
            </a:r>
            <a:r>
              <a:rPr lang="pt-PT" altLang="pt-BR" sz="1000" dirty="0">
                <a:latin typeface="Century Gothic" pitchFamily="34" charset="0"/>
                <a:ea typeface="Geneva"/>
                <a:cs typeface="Arial" pitchFamily="34" charset="0"/>
              </a:rPr>
              <a:t>plano  elaborado pelo arrendatário e aprovado pela Secretaria de Portos.</a:t>
            </a:r>
          </a:p>
        </p:txBody>
      </p:sp>
    </p:spTree>
    <p:extLst>
      <p:ext uri="{BB962C8B-B14F-4D97-AF65-F5344CB8AC3E}">
        <p14:creationId xmlns:p14="http://schemas.microsoft.com/office/powerpoint/2010/main" xmlns="" val="1415138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RODAPE.png"/>
          <p:cNvPicPr>
            <a:picLocks noChangeAspect="1"/>
          </p:cNvPicPr>
          <p:nvPr/>
        </p:nvPicPr>
        <p:blipFill rotWithShape="1">
          <a:blip r:embed="rId2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63538" y="741363"/>
            <a:ext cx="815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endParaRPr kumimoji="0" lang="pt-BR" altLang="pt-BR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27088" y="1025525"/>
            <a:ext cx="7489825" cy="269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7975" y="1341438"/>
            <a:ext cx="38893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t-BR" sz="1400" dirty="0">
                <a:latin typeface="Century Gothic" pitchFamily="34" charset="0"/>
                <a:ea typeface="Geneva" pitchFamily="-65" charset="-70"/>
                <a:cs typeface="Geneva" pitchFamily="-65" charset="-70"/>
              </a:rPr>
              <a:t>Em 2014, completaram-se 10 anos da edição da Lei  Federal n° 11.079, de 30 de dezembro de 2004, a qual introduziu o regime jurídico das Parcerias Público Privadas em sentido estrito no Brasil.</a:t>
            </a:r>
          </a:p>
          <a:p>
            <a:pPr algn="just">
              <a:defRPr/>
            </a:pPr>
            <a:endParaRPr lang="pt-BR" sz="1400" b="1" dirty="0">
              <a:latin typeface="Century Gothic" pitchFamily="34" charset="0"/>
              <a:ea typeface="Geneva" pitchFamily="-65" charset="-70"/>
              <a:cs typeface="Geneva" pitchFamily="-65" charset="-7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t-BR" sz="1400" dirty="0">
                <a:latin typeface="Century Gothic" pitchFamily="34" charset="0"/>
                <a:ea typeface="Geneva" pitchFamily="-65" charset="-70"/>
                <a:cs typeface="Geneva" pitchFamily="-65" charset="-70"/>
              </a:rPr>
              <a:t>Até o presente momento, 76 contratos de PPP foram assinados, sendo:</a:t>
            </a:r>
          </a:p>
          <a:p>
            <a:pPr algn="just">
              <a:defRPr/>
            </a:pPr>
            <a:endParaRPr lang="pt-BR" sz="1400" dirty="0">
              <a:latin typeface="Century Gothic" pitchFamily="34" charset="0"/>
              <a:ea typeface="Geneva" pitchFamily="-65" charset="-70"/>
              <a:cs typeface="Geneva" pitchFamily="-65" charset="-70"/>
            </a:endParaRP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1400" dirty="0">
                <a:latin typeface="Century Gothic" pitchFamily="34" charset="0"/>
                <a:ea typeface="Geneva" pitchFamily="-65" charset="-70"/>
                <a:cs typeface="Geneva" pitchFamily="-65" charset="-70"/>
              </a:rPr>
              <a:t>46 </a:t>
            </a:r>
            <a:r>
              <a:rPr lang="en-US" sz="1400" dirty="0" err="1">
                <a:latin typeface="Century Gothic" pitchFamily="34" charset="0"/>
                <a:ea typeface="Geneva" pitchFamily="-65" charset="-70"/>
                <a:cs typeface="Geneva" pitchFamily="-65" charset="-70"/>
              </a:rPr>
              <a:t>projetos</a:t>
            </a:r>
            <a:r>
              <a:rPr lang="en-US" sz="1400" dirty="0">
                <a:latin typeface="Century Gothic" pitchFamily="34" charset="0"/>
                <a:ea typeface="Geneva" pitchFamily="-65" charset="-70"/>
                <a:cs typeface="Geneva" pitchFamily="-65" charset="-70"/>
              </a:rPr>
              <a:t> </a:t>
            </a:r>
            <a:r>
              <a:rPr lang="en-US" sz="1400" dirty="0" err="1">
                <a:latin typeface="Century Gothic" pitchFamily="34" charset="0"/>
                <a:ea typeface="Geneva" pitchFamily="-65" charset="-70"/>
                <a:cs typeface="Geneva" pitchFamily="-65" charset="-70"/>
              </a:rPr>
              <a:t>Estaduais</a:t>
            </a:r>
            <a:endParaRPr lang="en-US" sz="1400" dirty="0">
              <a:latin typeface="Century Gothic" pitchFamily="34" charset="0"/>
              <a:ea typeface="Geneva" pitchFamily="-65" charset="-70"/>
              <a:cs typeface="Geneva" pitchFamily="-65" charset="-70"/>
            </a:endParaRP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1400" dirty="0">
                <a:latin typeface="Century Gothic" pitchFamily="34" charset="0"/>
                <a:ea typeface="Geneva" pitchFamily="-65" charset="-70"/>
                <a:cs typeface="Geneva" pitchFamily="-65" charset="-70"/>
              </a:rPr>
              <a:t>29 </a:t>
            </a:r>
            <a:r>
              <a:rPr lang="en-US" sz="1400" dirty="0" err="1">
                <a:latin typeface="Century Gothic" pitchFamily="34" charset="0"/>
                <a:ea typeface="Geneva" pitchFamily="-65" charset="-70"/>
                <a:cs typeface="Geneva" pitchFamily="-65" charset="-70"/>
              </a:rPr>
              <a:t>projetos</a:t>
            </a:r>
            <a:r>
              <a:rPr lang="en-US" sz="1400" dirty="0">
                <a:latin typeface="Century Gothic" pitchFamily="34" charset="0"/>
                <a:ea typeface="Geneva" pitchFamily="-65" charset="-70"/>
                <a:cs typeface="Geneva" pitchFamily="-65" charset="-70"/>
              </a:rPr>
              <a:t> </a:t>
            </a:r>
            <a:r>
              <a:rPr lang="en-US" sz="1400" dirty="0" err="1">
                <a:latin typeface="Century Gothic" pitchFamily="34" charset="0"/>
                <a:ea typeface="Geneva" pitchFamily="-65" charset="-70"/>
                <a:cs typeface="Geneva" pitchFamily="-65" charset="-70"/>
              </a:rPr>
              <a:t>Municipais</a:t>
            </a:r>
            <a:endParaRPr lang="en-US" sz="1400" dirty="0">
              <a:latin typeface="Century Gothic" pitchFamily="34" charset="0"/>
              <a:ea typeface="Geneva" pitchFamily="-65" charset="-70"/>
              <a:cs typeface="Geneva" pitchFamily="-65" charset="-70"/>
            </a:endParaRP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1400" dirty="0">
                <a:latin typeface="Century Gothic" pitchFamily="34" charset="0"/>
                <a:ea typeface="Geneva" pitchFamily="-65" charset="-70"/>
                <a:cs typeface="Geneva" pitchFamily="-65" charset="-70"/>
              </a:rPr>
              <a:t>1 </a:t>
            </a:r>
            <a:r>
              <a:rPr lang="en-US" sz="1400" dirty="0" err="1">
                <a:latin typeface="Century Gothic" pitchFamily="34" charset="0"/>
                <a:ea typeface="Geneva" pitchFamily="-65" charset="-70"/>
                <a:cs typeface="Geneva" pitchFamily="-65" charset="-70"/>
              </a:rPr>
              <a:t>projeto</a:t>
            </a:r>
            <a:r>
              <a:rPr lang="en-US" sz="1400" dirty="0">
                <a:latin typeface="Century Gothic" pitchFamily="34" charset="0"/>
                <a:ea typeface="Geneva" pitchFamily="-65" charset="-70"/>
                <a:cs typeface="Geneva" pitchFamily="-65" charset="-70"/>
              </a:rPr>
              <a:t> Federal</a:t>
            </a:r>
          </a:p>
        </p:txBody>
      </p:sp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584325"/>
            <a:ext cx="23034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731"/>
          <a:stretch>
            <a:fillRect/>
          </a:stretch>
        </p:blipFill>
        <p:spPr bwMode="auto">
          <a:xfrm>
            <a:off x="4440238" y="1844675"/>
            <a:ext cx="23399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CaixaDeTexto 5"/>
          <p:cNvSpPr txBox="1">
            <a:spLocks noChangeArrowheads="1"/>
          </p:cNvSpPr>
          <p:nvPr/>
        </p:nvSpPr>
        <p:spPr bwMode="auto">
          <a:xfrm>
            <a:off x="5364163" y="1196975"/>
            <a:ext cx="2952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pt-BR" sz="1200" b="1" u="sng">
                <a:latin typeface="Century Gothic" panose="020B0502020202020204" pitchFamily="34" charset="0"/>
              </a:rPr>
              <a:t>Contratos de PPP Assinados por Setor</a:t>
            </a:r>
            <a:endParaRPr lang="pt-BR" altLang="pt-BR" sz="1200" b="1" u="sng">
              <a:latin typeface="Century Gothic" panose="020B0502020202020204" pitchFamily="34" charset="0"/>
            </a:endParaRPr>
          </a:p>
        </p:txBody>
      </p:sp>
      <p:sp>
        <p:nvSpPr>
          <p:cNvPr id="14347" name="CaixaDeTexto 10"/>
          <p:cNvSpPr txBox="1">
            <a:spLocks noChangeArrowheads="1"/>
          </p:cNvSpPr>
          <p:nvPr/>
        </p:nvSpPr>
        <p:spPr bwMode="auto">
          <a:xfrm>
            <a:off x="363538" y="4346575"/>
            <a:ext cx="8474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altLang="pt-BR" sz="1400" dirty="0" err="1">
                <a:latin typeface="Century Gothic" panose="020B0502020202020204" pitchFamily="34" charset="0"/>
              </a:rPr>
              <a:t>Diversos</a:t>
            </a:r>
            <a:r>
              <a:rPr lang="en-US" altLang="pt-BR" sz="1400" dirty="0">
                <a:latin typeface="Century Gothic" panose="020B0502020202020204" pitchFamily="34" charset="0"/>
              </a:rPr>
              <a:t> </a:t>
            </a:r>
            <a:r>
              <a:rPr lang="en-US" altLang="pt-BR" sz="1400" dirty="0" err="1">
                <a:latin typeface="Century Gothic" panose="020B0502020202020204" pitchFamily="34" charset="0"/>
              </a:rPr>
              <a:t>projetos</a:t>
            </a:r>
            <a:r>
              <a:rPr lang="en-US" altLang="pt-BR" sz="1400" dirty="0">
                <a:latin typeface="Century Gothic" panose="020B0502020202020204" pitchFamily="34" charset="0"/>
              </a:rPr>
              <a:t> </a:t>
            </a:r>
            <a:r>
              <a:rPr lang="en-US" altLang="pt-BR" sz="1400" dirty="0" err="1">
                <a:latin typeface="Century Gothic" panose="020B0502020202020204" pitchFamily="34" charset="0"/>
              </a:rPr>
              <a:t>em</a:t>
            </a:r>
            <a:r>
              <a:rPr lang="en-US" altLang="pt-BR" sz="1400" dirty="0">
                <a:latin typeface="Century Gothic" panose="020B0502020202020204" pitchFamily="34" charset="0"/>
              </a:rPr>
              <a:t> </a:t>
            </a:r>
            <a:r>
              <a:rPr lang="en-US" altLang="pt-BR" sz="1400" dirty="0" err="1">
                <a:latin typeface="Century Gothic" panose="020B0502020202020204" pitchFamily="34" charset="0"/>
              </a:rPr>
              <a:t>fase</a:t>
            </a:r>
            <a:r>
              <a:rPr lang="en-US" altLang="pt-BR" sz="1400" dirty="0">
                <a:latin typeface="Century Gothic" panose="020B0502020202020204" pitchFamily="34" charset="0"/>
              </a:rPr>
              <a:t> de </a:t>
            </a:r>
            <a:r>
              <a:rPr lang="en-US" altLang="pt-BR" sz="1400" dirty="0" err="1">
                <a:latin typeface="Century Gothic" panose="020B0502020202020204" pitchFamily="34" charset="0"/>
              </a:rPr>
              <a:t>estudos</a:t>
            </a:r>
            <a:r>
              <a:rPr lang="en-US" altLang="pt-BR" sz="1400" dirty="0">
                <a:latin typeface="Century Gothic" panose="020B0502020202020204" pitchFamily="34" charset="0"/>
              </a:rPr>
              <a:t> e </a:t>
            </a:r>
            <a:r>
              <a:rPr lang="en-US" altLang="pt-BR" sz="1400" dirty="0" err="1">
                <a:latin typeface="Century Gothic" panose="020B0502020202020204" pitchFamily="34" charset="0"/>
              </a:rPr>
              <a:t>planejamento</a:t>
            </a:r>
            <a:r>
              <a:rPr lang="en-US" altLang="pt-BR" sz="1400" dirty="0">
                <a:latin typeface="Century Gothic" panose="020B0502020202020204" pitchFamily="34" charset="0"/>
              </a:rPr>
              <a:t> (</a:t>
            </a:r>
            <a:r>
              <a:rPr lang="en-US" altLang="pt-BR" sz="1400" dirty="0" err="1">
                <a:latin typeface="Century Gothic" panose="020B0502020202020204" pitchFamily="34" charset="0"/>
              </a:rPr>
              <a:t>modelagem</a:t>
            </a:r>
            <a:r>
              <a:rPr lang="en-US" altLang="pt-BR" sz="1400" dirty="0">
                <a:latin typeface="Century Gothic" panose="020B0502020202020204" pitchFamily="34" charset="0"/>
              </a:rPr>
              <a:t> </a:t>
            </a:r>
            <a:r>
              <a:rPr lang="en-US" altLang="pt-BR" sz="1400" i="1" dirty="0" err="1">
                <a:latin typeface="Century Gothic" panose="020B0502020202020204" pitchFamily="34" charset="0"/>
              </a:rPr>
              <a:t>feita</a:t>
            </a:r>
            <a:r>
              <a:rPr lang="en-US" altLang="pt-BR" sz="1400" i="1" dirty="0">
                <a:latin typeface="Century Gothic" panose="020B0502020202020204" pitchFamily="34" charset="0"/>
              </a:rPr>
              <a:t> pela </a:t>
            </a:r>
            <a:r>
              <a:rPr lang="en-US" altLang="pt-BR" sz="1400" i="1" dirty="0" err="1">
                <a:latin typeface="Century Gothic" panose="020B0502020202020204" pitchFamily="34" charset="0"/>
              </a:rPr>
              <a:t>Administracao</a:t>
            </a:r>
            <a:r>
              <a:rPr lang="en-US" altLang="pt-BR" sz="1400" i="1" dirty="0">
                <a:latin typeface="Century Gothic" panose="020B0502020202020204" pitchFamily="34" charset="0"/>
              </a:rPr>
              <a:t> </a:t>
            </a:r>
            <a:r>
              <a:rPr lang="pt-BR" altLang="pt-BR" sz="1400" i="1" dirty="0">
                <a:latin typeface="Century Gothic" panose="020B0502020202020204" pitchFamily="34" charset="0"/>
              </a:rPr>
              <a:t>Pública</a:t>
            </a:r>
            <a:r>
              <a:rPr lang="en-US" altLang="pt-BR" sz="1400" i="1" dirty="0">
                <a:latin typeface="Century Gothic" panose="020B0502020202020204" pitchFamily="34" charset="0"/>
              </a:rPr>
              <a:t>, </a:t>
            </a:r>
            <a:r>
              <a:rPr lang="en-US" altLang="pt-BR" sz="1400" i="1" dirty="0" err="1">
                <a:latin typeface="Century Gothic" panose="020B0502020202020204" pitchFamily="34" charset="0"/>
              </a:rPr>
              <a:t>consultoria</a:t>
            </a:r>
            <a:r>
              <a:rPr lang="en-US" altLang="pt-BR" sz="1400" i="1" dirty="0">
                <a:latin typeface="Century Gothic" panose="020B0502020202020204" pitchFamily="34" charset="0"/>
              </a:rPr>
              <a:t> </a:t>
            </a:r>
            <a:r>
              <a:rPr lang="en-US" altLang="pt-BR" sz="1400" i="1" dirty="0" err="1">
                <a:latin typeface="Century Gothic" panose="020B0502020202020204" pitchFamily="34" charset="0"/>
              </a:rPr>
              <a:t>contratada</a:t>
            </a:r>
            <a:r>
              <a:rPr lang="en-US" altLang="pt-BR" sz="1400" i="1" dirty="0">
                <a:latin typeface="Century Gothic" panose="020B0502020202020204" pitchFamily="34" charset="0"/>
              </a:rPr>
              <a:t> </a:t>
            </a:r>
            <a:r>
              <a:rPr lang="en-US" altLang="pt-BR" sz="1400" dirty="0" err="1">
                <a:latin typeface="Century Gothic" panose="020B0502020202020204" pitchFamily="34" charset="0"/>
              </a:rPr>
              <a:t>ou</a:t>
            </a:r>
            <a:r>
              <a:rPr lang="en-US" altLang="pt-BR" sz="1400" dirty="0">
                <a:latin typeface="Century Gothic" panose="020B0502020202020204" pitchFamily="34" charset="0"/>
              </a:rPr>
              <a:t> via </a:t>
            </a:r>
            <a:r>
              <a:rPr lang="en-US" altLang="pt-BR" sz="1400" dirty="0" err="1">
                <a:latin typeface="Century Gothic" panose="020B0502020202020204" pitchFamily="34" charset="0"/>
              </a:rPr>
              <a:t>Procedimento</a:t>
            </a:r>
            <a:r>
              <a:rPr lang="en-US" altLang="pt-BR" sz="1400" dirty="0">
                <a:latin typeface="Century Gothic" panose="020B0502020202020204" pitchFamily="34" charset="0"/>
              </a:rPr>
              <a:t> de </a:t>
            </a:r>
            <a:r>
              <a:rPr lang="pt-BR" altLang="pt-BR" sz="1400" dirty="0">
                <a:latin typeface="Century Gothic" panose="020B0502020202020204" pitchFamily="34" charset="0"/>
              </a:rPr>
              <a:t>Manifestação</a:t>
            </a:r>
            <a:r>
              <a:rPr lang="en-US" altLang="pt-BR" sz="1400" dirty="0">
                <a:latin typeface="Century Gothic" panose="020B0502020202020204" pitchFamily="34" charset="0"/>
              </a:rPr>
              <a:t> de </a:t>
            </a:r>
            <a:r>
              <a:rPr lang="en-US" altLang="pt-BR" sz="1400" dirty="0" err="1">
                <a:latin typeface="Century Gothic" panose="020B0502020202020204" pitchFamily="34" charset="0"/>
              </a:rPr>
              <a:t>Interesse</a:t>
            </a:r>
            <a:r>
              <a:rPr lang="en-US" altLang="pt-BR" sz="1400" dirty="0">
                <a:latin typeface="Century Gothic" panose="020B0502020202020204" pitchFamily="34" charset="0"/>
              </a:rPr>
              <a:t> – PMI).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n-US" altLang="pt-BR" sz="1400" dirty="0">
              <a:latin typeface="Century Gothic" panose="020B0502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altLang="pt-BR" sz="1400" dirty="0" err="1">
                <a:latin typeface="Century Gothic" panose="020B0502020202020204" pitchFamily="34" charset="0"/>
              </a:rPr>
              <a:t>Aproximadamente</a:t>
            </a:r>
            <a:r>
              <a:rPr lang="en-US" altLang="pt-BR" sz="1400" dirty="0">
                <a:latin typeface="Century Gothic" panose="020B0502020202020204" pitchFamily="34" charset="0"/>
              </a:rPr>
              <a:t> 85% dos </a:t>
            </a:r>
            <a:r>
              <a:rPr lang="en-US" altLang="pt-BR" sz="1400" dirty="0" err="1">
                <a:latin typeface="Century Gothic" panose="020B0502020202020204" pitchFamily="34" charset="0"/>
              </a:rPr>
              <a:t>projetos</a:t>
            </a:r>
            <a:r>
              <a:rPr lang="en-US" altLang="pt-BR" sz="1400" dirty="0">
                <a:latin typeface="Century Gothic" panose="020B0502020202020204" pitchFamily="34" charset="0"/>
              </a:rPr>
              <a:t> de PPP </a:t>
            </a:r>
            <a:r>
              <a:rPr lang="en-US" altLang="pt-BR" sz="1400" dirty="0" err="1">
                <a:latin typeface="Century Gothic" panose="020B0502020202020204" pitchFamily="34" charset="0"/>
              </a:rPr>
              <a:t>foram</a:t>
            </a:r>
            <a:r>
              <a:rPr lang="en-US" altLang="pt-BR" sz="1400" dirty="0">
                <a:latin typeface="Century Gothic" panose="020B0502020202020204" pitchFamily="34" charset="0"/>
              </a:rPr>
              <a:t> </a:t>
            </a:r>
            <a:r>
              <a:rPr lang="en-US" altLang="pt-BR" sz="1400" dirty="0" err="1">
                <a:latin typeface="Century Gothic" panose="020B0502020202020204" pitchFamily="34" charset="0"/>
              </a:rPr>
              <a:t>estruturados</a:t>
            </a:r>
            <a:r>
              <a:rPr lang="en-US" altLang="pt-BR" sz="1400" dirty="0">
                <a:latin typeface="Century Gothic" panose="020B0502020202020204" pitchFamily="34" charset="0"/>
              </a:rPr>
              <a:t> </a:t>
            </a:r>
            <a:r>
              <a:rPr lang="en-US" altLang="pt-BR" sz="1400" dirty="0" err="1">
                <a:latin typeface="Century Gothic" panose="020B0502020202020204" pitchFamily="34" charset="0"/>
              </a:rPr>
              <a:t>por</a:t>
            </a:r>
            <a:r>
              <a:rPr lang="en-US" altLang="pt-BR" sz="1400" dirty="0">
                <a:latin typeface="Century Gothic" panose="020B0502020202020204" pitchFamily="34" charset="0"/>
              </a:rPr>
              <a:t> </a:t>
            </a:r>
            <a:r>
              <a:rPr lang="en-US" altLang="pt-BR" sz="1400" dirty="0" err="1">
                <a:latin typeface="Century Gothic" panose="020B0502020202020204" pitchFamily="34" charset="0"/>
              </a:rPr>
              <a:t>meio</a:t>
            </a:r>
            <a:r>
              <a:rPr lang="en-US" altLang="pt-BR" sz="1400" dirty="0">
                <a:latin typeface="Century Gothic" panose="020B0502020202020204" pitchFamily="34" charset="0"/>
              </a:rPr>
              <a:t> de PMI.</a:t>
            </a:r>
            <a:endParaRPr lang="pt-BR" altLang="pt-BR" sz="1400" dirty="0">
              <a:latin typeface="Century Gothic" panose="020B0502020202020204" pitchFamily="34" charset="0"/>
            </a:endParaRPr>
          </a:p>
        </p:txBody>
      </p:sp>
      <p:pic>
        <p:nvPicPr>
          <p:cNvPr id="14348" name="Picture 6" descr="http://veja1.abrilm.com.br/assets/images/2010/8/14570/Infraestrutura-2-size-598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24114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8" descr="http://www.paranacooperativo.coop.br/ppc/images/Comunicacao/noticias/2012/Outubro/16/infraestrutrura/infraestrutura_16_10_2012_Large.jp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414963"/>
            <a:ext cx="20161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0" descr="http://portosmercados.com.br/site/wp-content/uploads/2012/08/size_380_ccr-rodovias.jp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14963"/>
            <a:ext cx="216058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2" descr="https://encrypted-tbn3.gstatic.com/images?q=tbn:ANd9GcRe7evyVbkjtFXP-a5qki6B1NqFVLSl7pGD0C33ZiYYTe8uEzfM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14963"/>
            <a:ext cx="25558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11188" y="404664"/>
            <a:ext cx="554498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435B67"/>
                </a:solidFill>
                <a:ea typeface="+mn-ea"/>
                <a:cs typeface="Arial" pitchFamily="34" charset="0"/>
              </a:rPr>
              <a:t>Breve Panorama das </a:t>
            </a:r>
            <a:r>
              <a:rPr lang="pt-BR" sz="2000" b="1" dirty="0" err="1" smtClean="0">
                <a:solidFill>
                  <a:srgbClr val="435B67"/>
                </a:solidFill>
                <a:ea typeface="+mn-ea"/>
                <a:cs typeface="Arial" pitchFamily="34" charset="0"/>
              </a:rPr>
              <a:t>PPPs</a:t>
            </a:r>
            <a:r>
              <a:rPr lang="pt-BR" sz="2000" b="1" dirty="0" smtClean="0">
                <a:solidFill>
                  <a:srgbClr val="435B67"/>
                </a:solidFill>
                <a:ea typeface="+mn-ea"/>
                <a:cs typeface="Arial" pitchFamily="34" charset="0"/>
              </a:rPr>
              <a:t> no Brasil</a:t>
            </a:r>
            <a:endParaRPr lang="pt-BR" sz="2000" b="1" dirty="0">
              <a:solidFill>
                <a:srgbClr val="435B67"/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0606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RODAPE.png"/>
          <p:cNvPicPr>
            <a:picLocks noChangeAspect="1"/>
          </p:cNvPicPr>
          <p:nvPr/>
        </p:nvPicPr>
        <p:blipFill rotWithShape="1">
          <a:blip r:embed="rId3" cstate="print"/>
          <a:srcRect r="30519"/>
          <a:stretch/>
        </p:blipFill>
        <p:spPr>
          <a:xfrm>
            <a:off x="0" y="6318874"/>
            <a:ext cx="9180512" cy="550843"/>
          </a:xfrm>
          <a:prstGeom prst="rect">
            <a:avLst/>
          </a:prstGeom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63538" y="741363"/>
            <a:ext cx="815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endParaRPr kumimoji="0" lang="pt-BR" altLang="pt-BR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27088" y="1025525"/>
            <a:ext cx="7489825" cy="269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366" name="Gráfico 3"/>
          <p:cNvGraphicFramePr>
            <a:graphicFrameLocks/>
          </p:cNvGraphicFramePr>
          <p:nvPr/>
        </p:nvGraphicFramePr>
        <p:xfrm>
          <a:off x="1020763" y="1028700"/>
          <a:ext cx="6902450" cy="3819525"/>
        </p:xfrm>
        <a:graphic>
          <a:graphicData uri="http://schemas.openxmlformats.org/presentationml/2006/ole">
            <p:oleObj spid="_x0000_s2090" r:id="rId4" imgW="6907367" imgH="3816427" progId="Excel.Chart.8">
              <p:embed/>
            </p:oleObj>
          </a:graphicData>
        </a:graphic>
      </p:graphicFrame>
      <p:sp>
        <p:nvSpPr>
          <p:cNvPr id="15367" name="CaixaDeTexto 1"/>
          <p:cNvSpPr txBox="1">
            <a:spLocks noChangeArrowheads="1"/>
          </p:cNvSpPr>
          <p:nvPr/>
        </p:nvSpPr>
        <p:spPr bwMode="auto">
          <a:xfrm>
            <a:off x="1031875" y="5013325"/>
            <a:ext cx="5472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pt-BR" sz="1000" b="1" i="1">
                <a:latin typeface="Century Gothic" panose="020B0502020202020204" pitchFamily="34" charset="0"/>
              </a:rPr>
              <a:t>Fonte: </a:t>
            </a:r>
            <a:r>
              <a:rPr lang="pt-BR" altLang="pt-BR" sz="1000" b="1" i="1">
                <a:latin typeface="Century Gothic" panose="020B0502020202020204" pitchFamily="34" charset="0"/>
              </a:rPr>
              <a:t>Radar PPP - Relatório de Inteligência - 2014</a:t>
            </a:r>
          </a:p>
        </p:txBody>
      </p:sp>
      <p:pic>
        <p:nvPicPr>
          <p:cNvPr id="15368" name="Picture 6" descr="http://veja1.abrilm.com.br/assets/images/2010/8/14570/Infraestrutura-2-size-598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24114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 descr="http://www.paranacooperativo.coop.br/ppc/images/Comunicacao/noticias/2012/Outubro/16/infraestrutrura/infraestrutura_16_10_2012_Large.jp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414963"/>
            <a:ext cx="20161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http://portosmercados.com.br/site/wp-content/uploads/2012/08/size_380_ccr-rodovias.jp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14963"/>
            <a:ext cx="216058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https://encrypted-tbn3.gstatic.com/images?q=tbn:ANd9GcRe7evyVbkjtFXP-a5qki6B1NqFVLSl7pGD0C33ZiYYTe8uEzfM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14963"/>
            <a:ext cx="25558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11188" y="404664"/>
            <a:ext cx="554498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err="1" smtClean="0">
                <a:solidFill>
                  <a:srgbClr val="435B67"/>
                </a:solidFill>
                <a:ea typeface="+mn-ea"/>
                <a:cs typeface="Arial" pitchFamily="34" charset="0"/>
              </a:rPr>
              <a:t>PPPs</a:t>
            </a:r>
            <a:r>
              <a:rPr lang="pt-BR" sz="2000" b="1" dirty="0" smtClean="0">
                <a:solidFill>
                  <a:srgbClr val="435B67"/>
                </a:solidFill>
                <a:ea typeface="+mn-ea"/>
                <a:cs typeface="Arial" pitchFamily="34" charset="0"/>
              </a:rPr>
              <a:t> no Brasil - </a:t>
            </a:r>
            <a:r>
              <a:rPr lang="pt-BR" sz="2000" b="1" dirty="0" err="1" smtClean="0">
                <a:solidFill>
                  <a:srgbClr val="435B67"/>
                </a:solidFill>
                <a:ea typeface="+mn-ea"/>
                <a:cs typeface="Arial" pitchFamily="34" charset="0"/>
              </a:rPr>
              <a:t>PMIs</a:t>
            </a:r>
            <a:endParaRPr lang="pt-BR" sz="2000" b="1" dirty="0">
              <a:solidFill>
                <a:srgbClr val="435B67"/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44B-87BD-40E8-8A7D-EBFE6F35A95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0682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1597</Words>
  <Application>Microsoft Office PowerPoint</Application>
  <PresentationFormat>Apresentação na tela (4:3)</PresentationFormat>
  <Paragraphs>258</Paragraphs>
  <Slides>15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Tema do Office</vt:lpstr>
      <vt:lpstr>Gráfico do Microsoft Office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MMSO</dc:creator>
  <cp:lastModifiedBy>MMSO</cp:lastModifiedBy>
  <cp:revision>95</cp:revision>
  <dcterms:created xsi:type="dcterms:W3CDTF">2015-05-26T21:11:50Z</dcterms:created>
  <dcterms:modified xsi:type="dcterms:W3CDTF">2015-09-18T23:14:01Z</dcterms:modified>
</cp:coreProperties>
</file>